
<file path=[Content_Types].xml><?xml version="1.0" encoding="utf-8"?>
<Types xmlns="http://schemas.openxmlformats.org/package/2006/content-types">
  <Default Extension="jpeg" ContentType="image/jpeg"/>
  <Default Extension="jp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08" r:id="rId1"/>
  </p:sldMasterIdLst>
  <p:sldIdLst>
    <p:sldId id="273" r:id="rId2"/>
    <p:sldId id="256" r:id="rId3"/>
    <p:sldId id="257" r:id="rId4"/>
    <p:sldId id="258" r:id="rId5"/>
    <p:sldId id="293" r:id="rId6"/>
    <p:sldId id="348" r:id="rId7"/>
    <p:sldId id="338" r:id="rId8"/>
    <p:sldId id="349" r:id="rId9"/>
    <p:sldId id="350" r:id="rId10"/>
    <p:sldId id="351" r:id="rId11"/>
    <p:sldId id="352" r:id="rId12"/>
    <p:sldId id="353" r:id="rId13"/>
    <p:sldId id="354" r:id="rId14"/>
    <p:sldId id="355" r:id="rId15"/>
    <p:sldId id="357" r:id="rId16"/>
    <p:sldId id="358" r:id="rId17"/>
    <p:sldId id="359" r:id="rId18"/>
    <p:sldId id="360" r:id="rId19"/>
    <p:sldId id="361" r:id="rId20"/>
    <p:sldId id="362" r:id="rId21"/>
    <p:sldId id="363" r:id="rId22"/>
    <p:sldId id="364" r:id="rId23"/>
    <p:sldId id="365" r:id="rId24"/>
    <p:sldId id="366" r:id="rId25"/>
    <p:sldId id="367" r:id="rId26"/>
    <p:sldId id="368" r:id="rId27"/>
    <p:sldId id="369" r:id="rId28"/>
    <p:sldId id="370" r:id="rId29"/>
    <p:sldId id="371" r:id="rId30"/>
    <p:sldId id="372" r:id="rId31"/>
    <p:sldId id="343" r:id="rId32"/>
    <p:sldId id="373" r:id="rId33"/>
    <p:sldId id="374" r:id="rId34"/>
    <p:sldId id="375" r:id="rId35"/>
    <p:sldId id="376" r:id="rId36"/>
    <p:sldId id="377" r:id="rId37"/>
    <p:sldId id="378" r:id="rId38"/>
    <p:sldId id="379" r:id="rId39"/>
    <p:sldId id="380" r:id="rId40"/>
    <p:sldId id="381" r:id="rId41"/>
    <p:sldId id="382" r:id="rId42"/>
    <p:sldId id="383" r:id="rId43"/>
    <p:sldId id="384" r:id="rId44"/>
    <p:sldId id="385" r:id="rId45"/>
    <p:sldId id="386" r:id="rId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7A37"/>
    <a:srgbClr val="004620"/>
    <a:srgbClr val="65FFAB"/>
    <a:srgbClr val="FF3300"/>
    <a:srgbClr val="FF6600"/>
    <a:srgbClr val="FF8837"/>
    <a:srgbClr val="FF845D"/>
    <a:srgbClr val="FF4409"/>
    <a:srgbClr val="CC33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162" autoAdjust="0"/>
    <p:restoredTop sz="94660"/>
  </p:normalViewPr>
  <p:slideViewPr>
    <p:cSldViewPr snapToGrid="0">
      <p:cViewPr varScale="1">
        <p:scale>
          <a:sx n="65" d="100"/>
          <a:sy n="65" d="100"/>
        </p:scale>
        <p:origin x="930"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C6DEA1-B942-4105-B780-AA6C61DD629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AED8410-E9AB-4A80-BB9A-E3A6E3271E1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8FF2968-7F1C-42FC-AFB1-9B32C6A0488B}"/>
              </a:ext>
            </a:extLst>
          </p:cNvPr>
          <p:cNvSpPr>
            <a:spLocks noGrp="1"/>
          </p:cNvSpPr>
          <p:nvPr>
            <p:ph type="dt" sz="half" idx="10"/>
          </p:nvPr>
        </p:nvSpPr>
        <p:spPr/>
        <p:txBody>
          <a:bodyPr/>
          <a:lstStyle/>
          <a:p>
            <a:fld id="{D465AAC8-2092-48F0-B34D-B8CCCF906370}" type="datetimeFigureOut">
              <a:rPr lang="en-US" smtClean="0"/>
              <a:t>12/29/2021</a:t>
            </a:fld>
            <a:endParaRPr lang="en-US"/>
          </a:p>
        </p:txBody>
      </p:sp>
      <p:sp>
        <p:nvSpPr>
          <p:cNvPr id="5" name="Footer Placeholder 4">
            <a:extLst>
              <a:ext uri="{FF2B5EF4-FFF2-40B4-BE49-F238E27FC236}">
                <a16:creationId xmlns:a16="http://schemas.microsoft.com/office/drawing/2014/main" id="{BA99A284-56BC-4FC1-A400-42D081937FE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FE2E14-048B-4BDE-A400-A8B4D97E4B88}"/>
              </a:ext>
            </a:extLst>
          </p:cNvPr>
          <p:cNvSpPr>
            <a:spLocks noGrp="1"/>
          </p:cNvSpPr>
          <p:nvPr>
            <p:ph type="sldNum" sz="quarter" idx="12"/>
          </p:nvPr>
        </p:nvSpPr>
        <p:spPr/>
        <p:txBody>
          <a:bodyPr/>
          <a:lstStyle/>
          <a:p>
            <a:fld id="{884D3988-B388-488A-8082-C4476728DA82}" type="slidenum">
              <a:rPr lang="en-US" smtClean="0"/>
              <a:t>‹#›</a:t>
            </a:fld>
            <a:endParaRPr lang="en-US"/>
          </a:p>
        </p:txBody>
      </p:sp>
    </p:spTree>
    <p:extLst>
      <p:ext uri="{BB962C8B-B14F-4D97-AF65-F5344CB8AC3E}">
        <p14:creationId xmlns:p14="http://schemas.microsoft.com/office/powerpoint/2010/main" val="1936474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F4FE2E-C0F7-4C5C-9CEA-D28CAF746B1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CAFFC02-D00B-40EF-A92A-99EE353FEF0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6EC0520-4F6A-4645-ACF2-633F2B8BAFE5}"/>
              </a:ext>
            </a:extLst>
          </p:cNvPr>
          <p:cNvSpPr>
            <a:spLocks noGrp="1"/>
          </p:cNvSpPr>
          <p:nvPr>
            <p:ph type="dt" sz="half" idx="10"/>
          </p:nvPr>
        </p:nvSpPr>
        <p:spPr/>
        <p:txBody>
          <a:bodyPr/>
          <a:lstStyle/>
          <a:p>
            <a:fld id="{D465AAC8-2092-48F0-B34D-B8CCCF906370}" type="datetimeFigureOut">
              <a:rPr lang="en-US" smtClean="0"/>
              <a:t>12/29/2021</a:t>
            </a:fld>
            <a:endParaRPr lang="en-US"/>
          </a:p>
        </p:txBody>
      </p:sp>
      <p:sp>
        <p:nvSpPr>
          <p:cNvPr id="5" name="Footer Placeholder 4">
            <a:extLst>
              <a:ext uri="{FF2B5EF4-FFF2-40B4-BE49-F238E27FC236}">
                <a16:creationId xmlns:a16="http://schemas.microsoft.com/office/drawing/2014/main" id="{9C128E26-4B24-4EB8-9B99-E9742BE1A1D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2B4648B-63DE-4DE5-ACB2-F06C6BB389E8}"/>
              </a:ext>
            </a:extLst>
          </p:cNvPr>
          <p:cNvSpPr>
            <a:spLocks noGrp="1"/>
          </p:cNvSpPr>
          <p:nvPr>
            <p:ph type="sldNum" sz="quarter" idx="12"/>
          </p:nvPr>
        </p:nvSpPr>
        <p:spPr/>
        <p:txBody>
          <a:bodyPr/>
          <a:lstStyle/>
          <a:p>
            <a:fld id="{884D3988-B388-488A-8082-C4476728DA82}" type="slidenum">
              <a:rPr lang="en-US" smtClean="0"/>
              <a:t>‹#›</a:t>
            </a:fld>
            <a:endParaRPr lang="en-US"/>
          </a:p>
        </p:txBody>
      </p:sp>
    </p:spTree>
    <p:extLst>
      <p:ext uri="{BB962C8B-B14F-4D97-AF65-F5344CB8AC3E}">
        <p14:creationId xmlns:p14="http://schemas.microsoft.com/office/powerpoint/2010/main" val="26107439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5D4BD0A-36E0-4A67-935D-0CFFB59019D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A6CBB32-FF68-4AC7-8A6A-9CA9A773296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D485DC6-5CBF-4043-ADF2-B93127769434}"/>
              </a:ext>
            </a:extLst>
          </p:cNvPr>
          <p:cNvSpPr>
            <a:spLocks noGrp="1"/>
          </p:cNvSpPr>
          <p:nvPr>
            <p:ph type="dt" sz="half" idx="10"/>
          </p:nvPr>
        </p:nvSpPr>
        <p:spPr/>
        <p:txBody>
          <a:bodyPr/>
          <a:lstStyle/>
          <a:p>
            <a:fld id="{D465AAC8-2092-48F0-B34D-B8CCCF906370}" type="datetimeFigureOut">
              <a:rPr lang="en-US" smtClean="0"/>
              <a:t>12/29/2021</a:t>
            </a:fld>
            <a:endParaRPr lang="en-US"/>
          </a:p>
        </p:txBody>
      </p:sp>
      <p:sp>
        <p:nvSpPr>
          <p:cNvPr id="5" name="Footer Placeholder 4">
            <a:extLst>
              <a:ext uri="{FF2B5EF4-FFF2-40B4-BE49-F238E27FC236}">
                <a16:creationId xmlns:a16="http://schemas.microsoft.com/office/drawing/2014/main" id="{DFA9EDF2-3D5C-40A4-AD02-AB4ECC9C95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F793139-6470-4812-BC98-5DD6B0171BC4}"/>
              </a:ext>
            </a:extLst>
          </p:cNvPr>
          <p:cNvSpPr>
            <a:spLocks noGrp="1"/>
          </p:cNvSpPr>
          <p:nvPr>
            <p:ph type="sldNum" sz="quarter" idx="12"/>
          </p:nvPr>
        </p:nvSpPr>
        <p:spPr/>
        <p:txBody>
          <a:bodyPr/>
          <a:lstStyle/>
          <a:p>
            <a:fld id="{884D3988-B388-488A-8082-C4476728DA82}" type="slidenum">
              <a:rPr lang="en-US" smtClean="0"/>
              <a:t>‹#›</a:t>
            </a:fld>
            <a:endParaRPr lang="en-US"/>
          </a:p>
        </p:txBody>
      </p:sp>
    </p:spTree>
    <p:extLst>
      <p:ext uri="{BB962C8B-B14F-4D97-AF65-F5344CB8AC3E}">
        <p14:creationId xmlns:p14="http://schemas.microsoft.com/office/powerpoint/2010/main" val="2573306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34F218-30FC-44E8-9D16-0F00FA18CC7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9236FA2-EEF2-44EC-A633-201B006A059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6D99C7E-0DBA-4793-91C9-84ADCA9D7D64}"/>
              </a:ext>
            </a:extLst>
          </p:cNvPr>
          <p:cNvSpPr>
            <a:spLocks noGrp="1"/>
          </p:cNvSpPr>
          <p:nvPr>
            <p:ph type="dt" sz="half" idx="10"/>
          </p:nvPr>
        </p:nvSpPr>
        <p:spPr/>
        <p:txBody>
          <a:bodyPr/>
          <a:lstStyle/>
          <a:p>
            <a:fld id="{D465AAC8-2092-48F0-B34D-B8CCCF906370}" type="datetimeFigureOut">
              <a:rPr lang="en-US" smtClean="0"/>
              <a:t>12/29/2021</a:t>
            </a:fld>
            <a:endParaRPr lang="en-US"/>
          </a:p>
        </p:txBody>
      </p:sp>
      <p:sp>
        <p:nvSpPr>
          <p:cNvPr id="5" name="Footer Placeholder 4">
            <a:extLst>
              <a:ext uri="{FF2B5EF4-FFF2-40B4-BE49-F238E27FC236}">
                <a16:creationId xmlns:a16="http://schemas.microsoft.com/office/drawing/2014/main" id="{6A9873C3-6EEF-4638-9F4D-35A5ED78EED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83D79E4-E955-42EA-9FFC-F59B57EB3B1F}"/>
              </a:ext>
            </a:extLst>
          </p:cNvPr>
          <p:cNvSpPr>
            <a:spLocks noGrp="1"/>
          </p:cNvSpPr>
          <p:nvPr>
            <p:ph type="sldNum" sz="quarter" idx="12"/>
          </p:nvPr>
        </p:nvSpPr>
        <p:spPr/>
        <p:txBody>
          <a:bodyPr/>
          <a:lstStyle/>
          <a:p>
            <a:fld id="{884D3988-B388-488A-8082-C4476728DA82}" type="slidenum">
              <a:rPr lang="en-US" smtClean="0"/>
              <a:t>‹#›</a:t>
            </a:fld>
            <a:endParaRPr lang="en-US"/>
          </a:p>
        </p:txBody>
      </p:sp>
    </p:spTree>
    <p:extLst>
      <p:ext uri="{BB962C8B-B14F-4D97-AF65-F5344CB8AC3E}">
        <p14:creationId xmlns:p14="http://schemas.microsoft.com/office/powerpoint/2010/main" val="8626131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FE240F-92C2-40DF-AA68-ACDE501AF02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1ADAB4D-24B0-41B7-A749-0CCCFAA88FC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48BAACE-EDC7-40FD-89D4-C20D07AAF04B}"/>
              </a:ext>
            </a:extLst>
          </p:cNvPr>
          <p:cNvSpPr>
            <a:spLocks noGrp="1"/>
          </p:cNvSpPr>
          <p:nvPr>
            <p:ph type="dt" sz="half" idx="10"/>
          </p:nvPr>
        </p:nvSpPr>
        <p:spPr/>
        <p:txBody>
          <a:bodyPr/>
          <a:lstStyle/>
          <a:p>
            <a:fld id="{D465AAC8-2092-48F0-B34D-B8CCCF906370}" type="datetimeFigureOut">
              <a:rPr lang="en-US" smtClean="0"/>
              <a:t>12/29/2021</a:t>
            </a:fld>
            <a:endParaRPr lang="en-US"/>
          </a:p>
        </p:txBody>
      </p:sp>
      <p:sp>
        <p:nvSpPr>
          <p:cNvPr id="5" name="Footer Placeholder 4">
            <a:extLst>
              <a:ext uri="{FF2B5EF4-FFF2-40B4-BE49-F238E27FC236}">
                <a16:creationId xmlns:a16="http://schemas.microsoft.com/office/drawing/2014/main" id="{4A659CB7-3965-4EC9-BB27-3C565401326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DB57475-5568-4B32-A941-7E2BAA54BE97}"/>
              </a:ext>
            </a:extLst>
          </p:cNvPr>
          <p:cNvSpPr>
            <a:spLocks noGrp="1"/>
          </p:cNvSpPr>
          <p:nvPr>
            <p:ph type="sldNum" sz="quarter" idx="12"/>
          </p:nvPr>
        </p:nvSpPr>
        <p:spPr/>
        <p:txBody>
          <a:bodyPr/>
          <a:lstStyle/>
          <a:p>
            <a:fld id="{884D3988-B388-488A-8082-C4476728DA82}" type="slidenum">
              <a:rPr lang="en-US" smtClean="0"/>
              <a:t>‹#›</a:t>
            </a:fld>
            <a:endParaRPr lang="en-US"/>
          </a:p>
        </p:txBody>
      </p:sp>
    </p:spTree>
    <p:extLst>
      <p:ext uri="{BB962C8B-B14F-4D97-AF65-F5344CB8AC3E}">
        <p14:creationId xmlns:p14="http://schemas.microsoft.com/office/powerpoint/2010/main" val="9333989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561F24-DB25-4ED6-9B6A-52FD23202DD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D696F65-D8AD-425B-B8FE-39F68D53E4A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E905CCF-9B28-43A2-8F24-52C7BFE8F65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6BFAE70-89B6-4E4A-95D1-E12F9266A6AD}"/>
              </a:ext>
            </a:extLst>
          </p:cNvPr>
          <p:cNvSpPr>
            <a:spLocks noGrp="1"/>
          </p:cNvSpPr>
          <p:nvPr>
            <p:ph type="dt" sz="half" idx="10"/>
          </p:nvPr>
        </p:nvSpPr>
        <p:spPr/>
        <p:txBody>
          <a:bodyPr/>
          <a:lstStyle/>
          <a:p>
            <a:fld id="{D465AAC8-2092-48F0-B34D-B8CCCF906370}" type="datetimeFigureOut">
              <a:rPr lang="en-US" smtClean="0"/>
              <a:t>12/29/2021</a:t>
            </a:fld>
            <a:endParaRPr lang="en-US"/>
          </a:p>
        </p:txBody>
      </p:sp>
      <p:sp>
        <p:nvSpPr>
          <p:cNvPr id="6" name="Footer Placeholder 5">
            <a:extLst>
              <a:ext uri="{FF2B5EF4-FFF2-40B4-BE49-F238E27FC236}">
                <a16:creationId xmlns:a16="http://schemas.microsoft.com/office/drawing/2014/main" id="{E33AB15E-F5A7-461D-8A0D-CDB81ACA957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D3A2958-D4F3-435C-8142-47605F279E98}"/>
              </a:ext>
            </a:extLst>
          </p:cNvPr>
          <p:cNvSpPr>
            <a:spLocks noGrp="1"/>
          </p:cNvSpPr>
          <p:nvPr>
            <p:ph type="sldNum" sz="quarter" idx="12"/>
          </p:nvPr>
        </p:nvSpPr>
        <p:spPr/>
        <p:txBody>
          <a:bodyPr/>
          <a:lstStyle/>
          <a:p>
            <a:fld id="{884D3988-B388-488A-8082-C4476728DA82}" type="slidenum">
              <a:rPr lang="en-US" smtClean="0"/>
              <a:t>‹#›</a:t>
            </a:fld>
            <a:endParaRPr lang="en-US"/>
          </a:p>
        </p:txBody>
      </p:sp>
    </p:spTree>
    <p:extLst>
      <p:ext uri="{BB962C8B-B14F-4D97-AF65-F5344CB8AC3E}">
        <p14:creationId xmlns:p14="http://schemas.microsoft.com/office/powerpoint/2010/main" val="9360254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5558F8-198F-4434-A132-09ECFB44303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D15A783-B685-42F5-A30E-27E7977F3B7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BFF1C60-0F6F-4109-AFFE-B9487761F37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73B96CD-25CD-439E-B6E6-C84C3685B8E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0D748D5-47C4-4749-9B40-9F3F7E4D1D4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11208C3-1B0D-418B-98BE-EE83E2DD1A6F}"/>
              </a:ext>
            </a:extLst>
          </p:cNvPr>
          <p:cNvSpPr>
            <a:spLocks noGrp="1"/>
          </p:cNvSpPr>
          <p:nvPr>
            <p:ph type="dt" sz="half" idx="10"/>
          </p:nvPr>
        </p:nvSpPr>
        <p:spPr/>
        <p:txBody>
          <a:bodyPr/>
          <a:lstStyle/>
          <a:p>
            <a:fld id="{D465AAC8-2092-48F0-B34D-B8CCCF906370}" type="datetimeFigureOut">
              <a:rPr lang="en-US" smtClean="0"/>
              <a:t>12/29/2021</a:t>
            </a:fld>
            <a:endParaRPr lang="en-US"/>
          </a:p>
        </p:txBody>
      </p:sp>
      <p:sp>
        <p:nvSpPr>
          <p:cNvPr id="8" name="Footer Placeholder 7">
            <a:extLst>
              <a:ext uri="{FF2B5EF4-FFF2-40B4-BE49-F238E27FC236}">
                <a16:creationId xmlns:a16="http://schemas.microsoft.com/office/drawing/2014/main" id="{AB85FD22-E0EF-47FD-BDFA-4DE3A771CEF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3B7E6D0-175F-49B4-8635-FF7663F73273}"/>
              </a:ext>
            </a:extLst>
          </p:cNvPr>
          <p:cNvSpPr>
            <a:spLocks noGrp="1"/>
          </p:cNvSpPr>
          <p:nvPr>
            <p:ph type="sldNum" sz="quarter" idx="12"/>
          </p:nvPr>
        </p:nvSpPr>
        <p:spPr/>
        <p:txBody>
          <a:bodyPr/>
          <a:lstStyle/>
          <a:p>
            <a:fld id="{884D3988-B388-488A-8082-C4476728DA82}" type="slidenum">
              <a:rPr lang="en-US" smtClean="0"/>
              <a:t>‹#›</a:t>
            </a:fld>
            <a:endParaRPr lang="en-US"/>
          </a:p>
        </p:txBody>
      </p:sp>
    </p:spTree>
    <p:extLst>
      <p:ext uri="{BB962C8B-B14F-4D97-AF65-F5344CB8AC3E}">
        <p14:creationId xmlns:p14="http://schemas.microsoft.com/office/powerpoint/2010/main" val="21294221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51386-720D-4B6D-8A7C-C63FCF75903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2F48BE7-499A-41B9-8210-EA417E0B244D}"/>
              </a:ext>
            </a:extLst>
          </p:cNvPr>
          <p:cNvSpPr>
            <a:spLocks noGrp="1"/>
          </p:cNvSpPr>
          <p:nvPr>
            <p:ph type="dt" sz="half" idx="10"/>
          </p:nvPr>
        </p:nvSpPr>
        <p:spPr/>
        <p:txBody>
          <a:bodyPr/>
          <a:lstStyle/>
          <a:p>
            <a:fld id="{D465AAC8-2092-48F0-B34D-B8CCCF906370}" type="datetimeFigureOut">
              <a:rPr lang="en-US" smtClean="0"/>
              <a:t>12/29/2021</a:t>
            </a:fld>
            <a:endParaRPr lang="en-US"/>
          </a:p>
        </p:txBody>
      </p:sp>
      <p:sp>
        <p:nvSpPr>
          <p:cNvPr id="4" name="Footer Placeholder 3">
            <a:extLst>
              <a:ext uri="{FF2B5EF4-FFF2-40B4-BE49-F238E27FC236}">
                <a16:creationId xmlns:a16="http://schemas.microsoft.com/office/drawing/2014/main" id="{6E8C1033-0E84-4C11-A608-64AA65FCC2F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E095E14-D7F1-4558-9D6D-C864D66BF04B}"/>
              </a:ext>
            </a:extLst>
          </p:cNvPr>
          <p:cNvSpPr>
            <a:spLocks noGrp="1"/>
          </p:cNvSpPr>
          <p:nvPr>
            <p:ph type="sldNum" sz="quarter" idx="12"/>
          </p:nvPr>
        </p:nvSpPr>
        <p:spPr/>
        <p:txBody>
          <a:bodyPr/>
          <a:lstStyle/>
          <a:p>
            <a:fld id="{884D3988-B388-488A-8082-C4476728DA82}" type="slidenum">
              <a:rPr lang="en-US" smtClean="0"/>
              <a:t>‹#›</a:t>
            </a:fld>
            <a:endParaRPr lang="en-US"/>
          </a:p>
        </p:txBody>
      </p:sp>
    </p:spTree>
    <p:extLst>
      <p:ext uri="{BB962C8B-B14F-4D97-AF65-F5344CB8AC3E}">
        <p14:creationId xmlns:p14="http://schemas.microsoft.com/office/powerpoint/2010/main" val="18566586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B16908A-7C97-4B84-8E24-B7DAE0A5D2B9}"/>
              </a:ext>
            </a:extLst>
          </p:cNvPr>
          <p:cNvSpPr>
            <a:spLocks noGrp="1"/>
          </p:cNvSpPr>
          <p:nvPr>
            <p:ph type="dt" sz="half" idx="10"/>
          </p:nvPr>
        </p:nvSpPr>
        <p:spPr/>
        <p:txBody>
          <a:bodyPr/>
          <a:lstStyle/>
          <a:p>
            <a:fld id="{D465AAC8-2092-48F0-B34D-B8CCCF906370}" type="datetimeFigureOut">
              <a:rPr lang="en-US" smtClean="0"/>
              <a:t>12/29/2021</a:t>
            </a:fld>
            <a:endParaRPr lang="en-US"/>
          </a:p>
        </p:txBody>
      </p:sp>
      <p:sp>
        <p:nvSpPr>
          <p:cNvPr id="3" name="Footer Placeholder 2">
            <a:extLst>
              <a:ext uri="{FF2B5EF4-FFF2-40B4-BE49-F238E27FC236}">
                <a16:creationId xmlns:a16="http://schemas.microsoft.com/office/drawing/2014/main" id="{12CE7DC2-D6CB-4AA2-B637-DE5B49E5DBC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A88BD0E-2FC1-499B-B295-01C45C132E25}"/>
              </a:ext>
            </a:extLst>
          </p:cNvPr>
          <p:cNvSpPr>
            <a:spLocks noGrp="1"/>
          </p:cNvSpPr>
          <p:nvPr>
            <p:ph type="sldNum" sz="quarter" idx="12"/>
          </p:nvPr>
        </p:nvSpPr>
        <p:spPr/>
        <p:txBody>
          <a:bodyPr/>
          <a:lstStyle/>
          <a:p>
            <a:fld id="{884D3988-B388-488A-8082-C4476728DA82}" type="slidenum">
              <a:rPr lang="en-US" smtClean="0"/>
              <a:t>‹#›</a:t>
            </a:fld>
            <a:endParaRPr lang="en-US"/>
          </a:p>
        </p:txBody>
      </p:sp>
    </p:spTree>
    <p:extLst>
      <p:ext uri="{BB962C8B-B14F-4D97-AF65-F5344CB8AC3E}">
        <p14:creationId xmlns:p14="http://schemas.microsoft.com/office/powerpoint/2010/main" val="22582930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25FC19-7435-4813-A9B9-6EA19C23E6E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077EDBB-01A5-48AC-99F5-6E1F7069FF7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A7A22B8-E25D-490A-BD7F-37431E55B44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AE8E724-2AC7-416E-B8D5-EB99F574F21C}"/>
              </a:ext>
            </a:extLst>
          </p:cNvPr>
          <p:cNvSpPr>
            <a:spLocks noGrp="1"/>
          </p:cNvSpPr>
          <p:nvPr>
            <p:ph type="dt" sz="half" idx="10"/>
          </p:nvPr>
        </p:nvSpPr>
        <p:spPr/>
        <p:txBody>
          <a:bodyPr/>
          <a:lstStyle/>
          <a:p>
            <a:fld id="{D465AAC8-2092-48F0-B34D-B8CCCF906370}" type="datetimeFigureOut">
              <a:rPr lang="en-US" smtClean="0"/>
              <a:t>12/29/2021</a:t>
            </a:fld>
            <a:endParaRPr lang="en-US"/>
          </a:p>
        </p:txBody>
      </p:sp>
      <p:sp>
        <p:nvSpPr>
          <p:cNvPr id="6" name="Footer Placeholder 5">
            <a:extLst>
              <a:ext uri="{FF2B5EF4-FFF2-40B4-BE49-F238E27FC236}">
                <a16:creationId xmlns:a16="http://schemas.microsoft.com/office/drawing/2014/main" id="{238FE5CE-FBC7-4597-B74C-3AB5E8BF6E5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36272EF-B660-44AC-A66B-6EDD00C50E97}"/>
              </a:ext>
            </a:extLst>
          </p:cNvPr>
          <p:cNvSpPr>
            <a:spLocks noGrp="1"/>
          </p:cNvSpPr>
          <p:nvPr>
            <p:ph type="sldNum" sz="quarter" idx="12"/>
          </p:nvPr>
        </p:nvSpPr>
        <p:spPr/>
        <p:txBody>
          <a:bodyPr/>
          <a:lstStyle/>
          <a:p>
            <a:fld id="{884D3988-B388-488A-8082-C4476728DA82}" type="slidenum">
              <a:rPr lang="en-US" smtClean="0"/>
              <a:t>‹#›</a:t>
            </a:fld>
            <a:endParaRPr lang="en-US"/>
          </a:p>
        </p:txBody>
      </p:sp>
    </p:spTree>
    <p:extLst>
      <p:ext uri="{BB962C8B-B14F-4D97-AF65-F5344CB8AC3E}">
        <p14:creationId xmlns:p14="http://schemas.microsoft.com/office/powerpoint/2010/main" val="28681513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5A96CA-C001-4815-975A-229C32560AB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1F575CB-F7E4-49A7-AD73-80C3DEC3ED5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70ED32D-BE05-44E1-87D9-1A8C9E2509F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90A09B3-A8C0-467C-92A6-03DBDF1CE9AF}"/>
              </a:ext>
            </a:extLst>
          </p:cNvPr>
          <p:cNvSpPr>
            <a:spLocks noGrp="1"/>
          </p:cNvSpPr>
          <p:nvPr>
            <p:ph type="dt" sz="half" idx="10"/>
          </p:nvPr>
        </p:nvSpPr>
        <p:spPr/>
        <p:txBody>
          <a:bodyPr/>
          <a:lstStyle/>
          <a:p>
            <a:fld id="{D465AAC8-2092-48F0-B34D-B8CCCF906370}" type="datetimeFigureOut">
              <a:rPr lang="en-US" smtClean="0"/>
              <a:t>12/29/2021</a:t>
            </a:fld>
            <a:endParaRPr lang="en-US"/>
          </a:p>
        </p:txBody>
      </p:sp>
      <p:sp>
        <p:nvSpPr>
          <p:cNvPr id="6" name="Footer Placeholder 5">
            <a:extLst>
              <a:ext uri="{FF2B5EF4-FFF2-40B4-BE49-F238E27FC236}">
                <a16:creationId xmlns:a16="http://schemas.microsoft.com/office/drawing/2014/main" id="{51C445CF-13AE-4F7A-963B-408B58007AE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1E03878-CDAC-4307-9C4C-6B756A292EF6}"/>
              </a:ext>
            </a:extLst>
          </p:cNvPr>
          <p:cNvSpPr>
            <a:spLocks noGrp="1"/>
          </p:cNvSpPr>
          <p:nvPr>
            <p:ph type="sldNum" sz="quarter" idx="12"/>
          </p:nvPr>
        </p:nvSpPr>
        <p:spPr/>
        <p:txBody>
          <a:bodyPr/>
          <a:lstStyle/>
          <a:p>
            <a:fld id="{884D3988-B388-488A-8082-C4476728DA82}" type="slidenum">
              <a:rPr lang="en-US" smtClean="0"/>
              <a:t>‹#›</a:t>
            </a:fld>
            <a:endParaRPr lang="en-US"/>
          </a:p>
        </p:txBody>
      </p:sp>
    </p:spTree>
    <p:extLst>
      <p:ext uri="{BB962C8B-B14F-4D97-AF65-F5344CB8AC3E}">
        <p14:creationId xmlns:p14="http://schemas.microsoft.com/office/powerpoint/2010/main" val="11401670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619D57F-0FC2-43FA-B8BD-D62AD90D331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9EF4C3D-DE58-495A-9861-2CB879B7F35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AFCB979-A5AB-4BDD-83A3-ED8ADE7FF3F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465AAC8-2092-48F0-B34D-B8CCCF906370}" type="datetimeFigureOut">
              <a:rPr lang="en-US" smtClean="0"/>
              <a:t>12/29/2021</a:t>
            </a:fld>
            <a:endParaRPr lang="en-US"/>
          </a:p>
        </p:txBody>
      </p:sp>
      <p:sp>
        <p:nvSpPr>
          <p:cNvPr id="5" name="Footer Placeholder 4">
            <a:extLst>
              <a:ext uri="{FF2B5EF4-FFF2-40B4-BE49-F238E27FC236}">
                <a16:creationId xmlns:a16="http://schemas.microsoft.com/office/drawing/2014/main" id="{96D044F0-88E5-4431-B4B6-2DCA9574FBA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0EAC9FE-E377-4D29-8348-7274FBE3244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84D3988-B388-488A-8082-C4476728DA82}" type="slidenum">
              <a:rPr lang="en-US" smtClean="0"/>
              <a:t>‹#›</a:t>
            </a:fld>
            <a:endParaRPr lang="en-US"/>
          </a:p>
        </p:txBody>
      </p:sp>
    </p:spTree>
    <p:extLst>
      <p:ext uri="{BB962C8B-B14F-4D97-AF65-F5344CB8AC3E}">
        <p14:creationId xmlns:p14="http://schemas.microsoft.com/office/powerpoint/2010/main" val="4193298152"/>
      </p:ext>
    </p:extLst>
  </p:cSld>
  <p:clrMap bg1="lt1" tx1="dk1" bg2="lt2" tx2="dk2" accent1="accent1" accent2="accent2" accent3="accent3" accent4="accent4" accent5="accent5" accent6="accent6" hlink="hlink" folHlink="folHlink"/>
  <p:sldLayoutIdLst>
    <p:sldLayoutId id="2147483809" r:id="rId1"/>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 id="2147483818" r:id="rId10"/>
    <p:sldLayoutId id="214748381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00D4B26-D679-4FB4-B936-3F88F1915D32}"/>
              </a:ext>
            </a:extLst>
          </p:cNvPr>
          <p:cNvSpPr/>
          <p:nvPr/>
        </p:nvSpPr>
        <p:spPr>
          <a:xfrm>
            <a:off x="0" y="0"/>
            <a:ext cx="12192000" cy="68580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84FEFEDF-5770-40AF-B49C-5BA88A191546}"/>
              </a:ext>
            </a:extLst>
          </p:cNvPr>
          <p:cNvSpPr txBox="1"/>
          <p:nvPr/>
        </p:nvSpPr>
        <p:spPr>
          <a:xfrm>
            <a:off x="373625" y="1322268"/>
            <a:ext cx="6985819" cy="2123658"/>
          </a:xfrm>
          <a:prstGeom prst="rect">
            <a:avLst/>
          </a:prstGeom>
          <a:noFill/>
        </p:spPr>
        <p:txBody>
          <a:bodyPr wrap="square" rtlCol="0">
            <a:spAutoFit/>
          </a:bodyPr>
          <a:lstStyle/>
          <a:p>
            <a:pPr algn="ctr"/>
            <a:r>
              <a:rPr lang="en-US" sz="4400" b="1" dirty="0"/>
              <a:t>THE 8051</a:t>
            </a:r>
          </a:p>
          <a:p>
            <a:pPr algn="ctr"/>
            <a:r>
              <a:rPr lang="en-US" sz="4400" b="1" dirty="0"/>
              <a:t>MICROCONTROLLER &amp; Embedded Systems</a:t>
            </a:r>
          </a:p>
        </p:txBody>
      </p:sp>
      <p:sp>
        <p:nvSpPr>
          <p:cNvPr id="5" name="TextBox 4">
            <a:extLst>
              <a:ext uri="{FF2B5EF4-FFF2-40B4-BE49-F238E27FC236}">
                <a16:creationId xmlns:a16="http://schemas.microsoft.com/office/drawing/2014/main" id="{3C3433A4-5538-42A5-8C39-9A740F184335}"/>
              </a:ext>
            </a:extLst>
          </p:cNvPr>
          <p:cNvSpPr txBox="1"/>
          <p:nvPr/>
        </p:nvSpPr>
        <p:spPr>
          <a:xfrm>
            <a:off x="11982" y="3837801"/>
            <a:ext cx="7492181" cy="830997"/>
          </a:xfrm>
          <a:prstGeom prst="rect">
            <a:avLst/>
          </a:prstGeom>
          <a:noFill/>
        </p:spPr>
        <p:txBody>
          <a:bodyPr wrap="square" rtlCol="0">
            <a:spAutoFit/>
          </a:bodyPr>
          <a:lstStyle/>
          <a:p>
            <a:pPr algn="ctr"/>
            <a:r>
              <a:rPr lang="en-US" sz="2400" b="1" i="0" dirty="0">
                <a:solidFill>
                  <a:srgbClr val="004620"/>
                </a:solidFill>
                <a:effectLst/>
              </a:rPr>
              <a:t>Muhammad Ali </a:t>
            </a:r>
            <a:r>
              <a:rPr lang="en-US" sz="2400" b="1" i="0" dirty="0" err="1">
                <a:solidFill>
                  <a:srgbClr val="004620"/>
                </a:solidFill>
                <a:effectLst/>
              </a:rPr>
              <a:t>Mazidi</a:t>
            </a:r>
            <a:r>
              <a:rPr lang="en-US" sz="2400" b="1" i="0" dirty="0">
                <a:solidFill>
                  <a:srgbClr val="004620"/>
                </a:solidFill>
                <a:effectLst/>
              </a:rPr>
              <a:t>, Janice </a:t>
            </a:r>
            <a:r>
              <a:rPr lang="en-US" sz="2400" b="1" i="0" dirty="0" err="1">
                <a:solidFill>
                  <a:srgbClr val="004620"/>
                </a:solidFill>
                <a:effectLst/>
              </a:rPr>
              <a:t>Mazidi</a:t>
            </a:r>
            <a:r>
              <a:rPr lang="en-US" sz="2400" b="1" dirty="0">
                <a:solidFill>
                  <a:srgbClr val="004620"/>
                </a:solidFill>
              </a:rPr>
              <a:t> </a:t>
            </a:r>
          </a:p>
          <a:p>
            <a:pPr algn="ctr"/>
            <a:r>
              <a:rPr lang="en-US" sz="2400" b="1" dirty="0">
                <a:solidFill>
                  <a:srgbClr val="004620"/>
                </a:solidFill>
              </a:rPr>
              <a:t>&amp; </a:t>
            </a:r>
            <a:r>
              <a:rPr lang="en-US" sz="2400" b="1" i="0" dirty="0" err="1">
                <a:solidFill>
                  <a:srgbClr val="004620"/>
                </a:solidFill>
                <a:effectLst/>
              </a:rPr>
              <a:t>Rolin</a:t>
            </a:r>
            <a:r>
              <a:rPr lang="en-US" sz="2400" b="1" i="0" dirty="0">
                <a:solidFill>
                  <a:srgbClr val="004620"/>
                </a:solidFill>
                <a:effectLst/>
              </a:rPr>
              <a:t> McKinlay</a:t>
            </a:r>
            <a:endParaRPr lang="en-US" sz="2400" b="1" dirty="0">
              <a:solidFill>
                <a:srgbClr val="004620"/>
              </a:solidFill>
            </a:endParaRPr>
          </a:p>
        </p:txBody>
      </p:sp>
      <p:sp>
        <p:nvSpPr>
          <p:cNvPr id="7" name="Rectangle 6">
            <a:extLst>
              <a:ext uri="{FF2B5EF4-FFF2-40B4-BE49-F238E27FC236}">
                <a16:creationId xmlns:a16="http://schemas.microsoft.com/office/drawing/2014/main" id="{72258540-EF72-4F66-AD3B-7B8F75230762}"/>
              </a:ext>
            </a:extLst>
          </p:cNvPr>
          <p:cNvSpPr/>
          <p:nvPr/>
        </p:nvSpPr>
        <p:spPr>
          <a:xfrm>
            <a:off x="0" y="6194322"/>
            <a:ext cx="12192000" cy="661811"/>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C120A785-9DB9-4E6F-9E3C-A13BDB0AA8F6}"/>
              </a:ext>
            </a:extLst>
          </p:cNvPr>
          <p:cNvCxnSpPr>
            <a:cxnSpLocks/>
          </p:cNvCxnSpPr>
          <p:nvPr/>
        </p:nvCxnSpPr>
        <p:spPr>
          <a:xfrm>
            <a:off x="373625" y="3800510"/>
            <a:ext cx="6469626" cy="0"/>
          </a:xfrm>
          <a:prstGeom prst="line">
            <a:avLst/>
          </a:prstGeom>
          <a:ln>
            <a:solidFill>
              <a:srgbClr val="00B050"/>
            </a:solidFill>
          </a:ln>
        </p:spPr>
        <p:style>
          <a:lnRef idx="1">
            <a:schemeClr val="accent3"/>
          </a:lnRef>
          <a:fillRef idx="0">
            <a:schemeClr val="accent3"/>
          </a:fillRef>
          <a:effectRef idx="0">
            <a:schemeClr val="accent3"/>
          </a:effectRef>
          <a:fontRef idx="minor">
            <a:schemeClr val="tx1"/>
          </a:fontRef>
        </p:style>
      </p:cxnSp>
      <p:pic>
        <p:nvPicPr>
          <p:cNvPr id="8" name="Picture 7">
            <a:extLst>
              <a:ext uri="{FF2B5EF4-FFF2-40B4-BE49-F238E27FC236}">
                <a16:creationId xmlns:a16="http://schemas.microsoft.com/office/drawing/2014/main" id="{574BD9BB-EABB-49FE-ACF4-2C4E151BD0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16145" y="715911"/>
            <a:ext cx="3619500" cy="4762500"/>
          </a:xfrm>
          <a:prstGeom prst="rect">
            <a:avLst/>
          </a:prstGeom>
        </p:spPr>
      </p:pic>
    </p:spTree>
    <p:extLst>
      <p:ext uri="{BB962C8B-B14F-4D97-AF65-F5344CB8AC3E}">
        <p14:creationId xmlns:p14="http://schemas.microsoft.com/office/powerpoint/2010/main" val="1081109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heel(1)">
                                      <p:cBhvr>
                                        <p:cTn id="7" dur="2000"/>
                                        <p:tgtEl>
                                          <p:spTgt spid="8"/>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heel(1)">
                                      <p:cBhvr>
                                        <p:cTn id="10" dur="2000"/>
                                        <p:tgtEl>
                                          <p:spTgt spid="4"/>
                                        </p:tgtEl>
                                      </p:cBhvr>
                                    </p:animEffect>
                                  </p:childTnLst>
                                </p:cTn>
                              </p:par>
                              <p:par>
                                <p:cTn id="11" presetID="21" presetClass="entr" presetSubtype="1"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wheel(1)">
                                      <p:cBhvr>
                                        <p:cTn id="13" dur="2000"/>
                                        <p:tgtEl>
                                          <p:spTgt spid="9"/>
                                        </p:tgtEl>
                                      </p:cBhvr>
                                    </p:animEffect>
                                  </p:childTnLst>
                                </p:cTn>
                              </p:par>
                              <p:par>
                                <p:cTn id="14" presetID="21" presetClass="entr" presetSubtype="1" fill="hold" grpId="0"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wheel(1)">
                                      <p:cBhvr>
                                        <p:cTn id="16"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7F4B246-D001-4E7D-A945-C41D4B397BBA}"/>
              </a:ext>
            </a:extLst>
          </p:cNvPr>
          <p:cNvSpPr/>
          <p:nvPr/>
        </p:nvSpPr>
        <p:spPr>
          <a:xfrm>
            <a:off x="0" y="0"/>
            <a:ext cx="12192000" cy="13716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EF3EC0A2-797C-4BB9-A8EF-ED51538FAA17}"/>
              </a:ext>
            </a:extLst>
          </p:cNvPr>
          <p:cNvSpPr/>
          <p:nvPr/>
        </p:nvSpPr>
        <p:spPr>
          <a:xfrm>
            <a:off x="0" y="0"/>
            <a:ext cx="12192000" cy="1106129"/>
          </a:xfrm>
          <a:prstGeom prst="rect">
            <a:avLst/>
          </a:prstGeom>
          <a:solidFill>
            <a:srgbClr val="65FF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6A6FF95B-F782-49A5-A974-A2E83A575CA5}"/>
              </a:ext>
            </a:extLst>
          </p:cNvPr>
          <p:cNvSpPr txBox="1"/>
          <p:nvPr/>
        </p:nvSpPr>
        <p:spPr>
          <a:xfrm>
            <a:off x="948812" y="553064"/>
            <a:ext cx="10294374" cy="461665"/>
          </a:xfrm>
          <a:prstGeom prst="rect">
            <a:avLst/>
          </a:prstGeom>
          <a:noFill/>
        </p:spPr>
        <p:txBody>
          <a:bodyPr wrap="square" rtlCol="0">
            <a:spAutoFit/>
          </a:bodyPr>
          <a:lstStyle/>
          <a:p>
            <a:pPr lvl="0">
              <a:defRPr/>
            </a:pPr>
            <a:r>
              <a:rPr lang="en-US" sz="2400" b="1" dirty="0">
                <a:solidFill>
                  <a:prstClr val="black"/>
                </a:solidFill>
              </a:rPr>
              <a:t>Example 5-3</a:t>
            </a:r>
            <a:endPar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A56A04F2-CDEB-443E-AED3-1D0BF2A72BA5}"/>
              </a:ext>
            </a:extLst>
          </p:cNvPr>
          <p:cNvSpPr txBox="1"/>
          <p:nvPr/>
        </p:nvSpPr>
        <p:spPr>
          <a:xfrm>
            <a:off x="948810" y="1493855"/>
            <a:ext cx="10294374" cy="1015663"/>
          </a:xfrm>
          <a:prstGeom prst="rect">
            <a:avLst/>
          </a:prstGeom>
          <a:noFill/>
        </p:spPr>
        <p:txBody>
          <a:bodyPr wrap="square">
            <a:spAutoFit/>
          </a:bodyPr>
          <a:lstStyle/>
          <a:p>
            <a:r>
              <a:rPr lang="en-US" sz="2000" b="1" dirty="0"/>
              <a:t>Write a program to copy the value 55H into RAM memory locations 40H to 45H using </a:t>
            </a:r>
          </a:p>
          <a:p>
            <a:r>
              <a:rPr lang="en-US" sz="2000" b="1" dirty="0"/>
              <a:t>(a) direct addressing mode,  	(b) register indirect addressing mode without a loop, and </a:t>
            </a:r>
          </a:p>
          <a:p>
            <a:r>
              <a:rPr lang="en-US" sz="2000" b="1" dirty="0"/>
              <a:t>(c) with a loop.</a:t>
            </a:r>
          </a:p>
        </p:txBody>
      </p:sp>
      <p:sp>
        <p:nvSpPr>
          <p:cNvPr id="11" name="TextBox 10">
            <a:extLst>
              <a:ext uri="{FF2B5EF4-FFF2-40B4-BE49-F238E27FC236}">
                <a16:creationId xmlns:a16="http://schemas.microsoft.com/office/drawing/2014/main" id="{589970B7-2AE8-4CED-80FC-31F24CF2060B}"/>
              </a:ext>
            </a:extLst>
          </p:cNvPr>
          <p:cNvSpPr txBox="1"/>
          <p:nvPr/>
        </p:nvSpPr>
        <p:spPr>
          <a:xfrm>
            <a:off x="476861" y="2703016"/>
            <a:ext cx="11715139" cy="4154984"/>
          </a:xfrm>
          <a:prstGeom prst="rect">
            <a:avLst/>
          </a:prstGeom>
          <a:noFill/>
        </p:spPr>
        <p:txBody>
          <a:bodyPr wrap="square">
            <a:spAutoFit/>
          </a:bodyPr>
          <a:lstStyle/>
          <a:p>
            <a:r>
              <a:rPr lang="en-US" sz="2400" b="1" dirty="0">
                <a:solidFill>
                  <a:srgbClr val="004620"/>
                </a:solidFill>
                <a:latin typeface="Courier New" panose="02070309020205020404" pitchFamily="49" charset="0"/>
                <a:cs typeface="Courier New" panose="02070309020205020404" pitchFamily="49" charset="0"/>
              </a:rPr>
              <a:t>(b)	MOV A,#55H	;load A with value 55H</a:t>
            </a:r>
          </a:p>
          <a:p>
            <a:r>
              <a:rPr lang="en-US" sz="2400" b="1" dirty="0">
                <a:solidFill>
                  <a:srgbClr val="004620"/>
                </a:solidFill>
                <a:latin typeface="Courier New" panose="02070309020205020404" pitchFamily="49" charset="0"/>
                <a:cs typeface="Courier New" panose="02070309020205020404" pitchFamily="49" charset="0"/>
              </a:rPr>
              <a:t>	MOV R0,#40H	;load the pointer. R0=40H</a:t>
            </a:r>
          </a:p>
          <a:p>
            <a:r>
              <a:rPr lang="en-US" sz="2400" b="1" dirty="0">
                <a:solidFill>
                  <a:srgbClr val="004620"/>
                </a:solidFill>
                <a:latin typeface="Courier New" panose="02070309020205020404" pitchFamily="49" charset="0"/>
                <a:cs typeface="Courier New" panose="02070309020205020404" pitchFamily="49" charset="0"/>
              </a:rPr>
              <a:t>	MOV @R0,A		;copy A to RAM location R0 points to</a:t>
            </a:r>
          </a:p>
          <a:p>
            <a:r>
              <a:rPr lang="en-US" sz="2400" b="1" dirty="0">
                <a:solidFill>
                  <a:srgbClr val="004620"/>
                </a:solidFill>
                <a:latin typeface="Courier New" panose="02070309020205020404" pitchFamily="49" charset="0"/>
                <a:cs typeface="Courier New" panose="02070309020205020404" pitchFamily="49" charset="0"/>
              </a:rPr>
              <a:t>	INC R0		;increment pointer. Now R0=41H</a:t>
            </a:r>
          </a:p>
          <a:p>
            <a:r>
              <a:rPr lang="en-US" sz="2400" b="1" dirty="0">
                <a:solidFill>
                  <a:srgbClr val="004620"/>
                </a:solidFill>
                <a:latin typeface="Courier New" panose="02070309020205020404" pitchFamily="49" charset="0"/>
                <a:cs typeface="Courier New" panose="02070309020205020404" pitchFamily="49" charset="0"/>
              </a:rPr>
              <a:t>	MOV @R0,A		;copy A to RAM location 	R0 points to</a:t>
            </a:r>
          </a:p>
          <a:p>
            <a:r>
              <a:rPr lang="en-US" sz="2400" b="1" dirty="0">
                <a:solidFill>
                  <a:srgbClr val="004620"/>
                </a:solidFill>
                <a:latin typeface="Courier New" panose="02070309020205020404" pitchFamily="49" charset="0"/>
                <a:cs typeface="Courier New" panose="02070309020205020404" pitchFamily="49" charset="0"/>
              </a:rPr>
              <a:t>	INC R0		;increment pointer. Now R0=42H</a:t>
            </a:r>
          </a:p>
          <a:p>
            <a:r>
              <a:rPr lang="en-US" sz="2400" b="1" dirty="0">
                <a:solidFill>
                  <a:srgbClr val="004620"/>
                </a:solidFill>
                <a:latin typeface="Courier New" panose="02070309020205020404" pitchFamily="49" charset="0"/>
                <a:cs typeface="Courier New" panose="02070309020205020404" pitchFamily="49" charset="0"/>
              </a:rPr>
              <a:t>	MOV @R0,A		;copy A to RAM location 	R0 points to</a:t>
            </a:r>
          </a:p>
          <a:p>
            <a:r>
              <a:rPr lang="en-US" sz="2400" b="1" dirty="0">
                <a:solidFill>
                  <a:srgbClr val="004620"/>
                </a:solidFill>
                <a:latin typeface="Courier New" panose="02070309020205020404" pitchFamily="49" charset="0"/>
                <a:cs typeface="Courier New" panose="02070309020205020404" pitchFamily="49" charset="0"/>
              </a:rPr>
              <a:t>	INC R0		;increment pointer. Now R0=43H</a:t>
            </a:r>
          </a:p>
          <a:p>
            <a:r>
              <a:rPr lang="en-US" sz="2400" b="1" dirty="0">
                <a:solidFill>
                  <a:srgbClr val="004620"/>
                </a:solidFill>
                <a:latin typeface="Courier New" panose="02070309020205020404" pitchFamily="49" charset="0"/>
                <a:cs typeface="Courier New" panose="02070309020205020404" pitchFamily="49" charset="0"/>
              </a:rPr>
              <a:t>	MOV @R0,A		;copy A to RAM location R0 points to	</a:t>
            </a:r>
          </a:p>
          <a:p>
            <a:r>
              <a:rPr lang="en-US" sz="2400" b="1" dirty="0">
                <a:solidFill>
                  <a:srgbClr val="004620"/>
                </a:solidFill>
                <a:latin typeface="Courier New" panose="02070309020205020404" pitchFamily="49" charset="0"/>
                <a:cs typeface="Courier New" panose="02070309020205020404" pitchFamily="49" charset="0"/>
              </a:rPr>
              <a:t>	INC R0		;increment pointer. Now R0=44H</a:t>
            </a:r>
          </a:p>
          <a:p>
            <a:r>
              <a:rPr lang="en-US" sz="2400" b="1" dirty="0">
                <a:solidFill>
                  <a:srgbClr val="004620"/>
                </a:solidFill>
                <a:latin typeface="Courier New" panose="02070309020205020404" pitchFamily="49" charset="0"/>
                <a:cs typeface="Courier New" panose="02070309020205020404" pitchFamily="49" charset="0"/>
              </a:rPr>
              <a:t>	MOV @R0,A</a:t>
            </a:r>
          </a:p>
        </p:txBody>
      </p:sp>
      <p:sp>
        <p:nvSpPr>
          <p:cNvPr id="12" name="TextBox 11">
            <a:extLst>
              <a:ext uri="{FF2B5EF4-FFF2-40B4-BE49-F238E27FC236}">
                <a16:creationId xmlns:a16="http://schemas.microsoft.com/office/drawing/2014/main" id="{0BD49A13-274A-4D19-9B3F-75215B817F53}"/>
              </a:ext>
            </a:extLst>
          </p:cNvPr>
          <p:cNvSpPr txBox="1"/>
          <p:nvPr/>
        </p:nvSpPr>
        <p:spPr>
          <a:xfrm>
            <a:off x="0" y="2225468"/>
            <a:ext cx="12192000" cy="461665"/>
          </a:xfrm>
          <a:prstGeom prst="rect">
            <a:avLst/>
          </a:prstGeom>
          <a:noFill/>
        </p:spPr>
        <p:txBody>
          <a:bodyPr wrap="square">
            <a:spAutoFit/>
          </a:bodyPr>
          <a:lstStyle/>
          <a:p>
            <a:pPr algn="ctr"/>
            <a:r>
              <a:rPr lang="en-US" sz="2400" b="1" dirty="0">
                <a:solidFill>
                  <a:srgbClr val="004620"/>
                </a:solidFill>
              </a:rPr>
              <a:t>Solution:</a:t>
            </a:r>
          </a:p>
        </p:txBody>
      </p:sp>
    </p:spTree>
    <p:extLst>
      <p:ext uri="{BB962C8B-B14F-4D97-AF65-F5344CB8AC3E}">
        <p14:creationId xmlns:p14="http://schemas.microsoft.com/office/powerpoint/2010/main" val="2221032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anim calcmode="lin" valueType="num">
                                      <p:cBhvr>
                                        <p:cTn id="8" dur="500" fill="hold"/>
                                        <p:tgtEl>
                                          <p:spTgt spid="10"/>
                                        </p:tgtEl>
                                        <p:attrNameLst>
                                          <p:attrName>ppt_x</p:attrName>
                                        </p:attrNameLst>
                                      </p:cBhvr>
                                      <p:tavLst>
                                        <p:tav tm="0">
                                          <p:val>
                                            <p:strVal val="#ppt_x"/>
                                          </p:val>
                                        </p:tav>
                                        <p:tav tm="100000">
                                          <p:val>
                                            <p:strVal val="#ppt_x"/>
                                          </p:val>
                                        </p:tav>
                                      </p:tavLst>
                                    </p:anim>
                                    <p:anim calcmode="lin" valueType="num">
                                      <p:cBhvr>
                                        <p:cTn id="9" dur="5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wipe(down)">
                                      <p:cBhvr>
                                        <p:cTn id="14" dur="500"/>
                                        <p:tgtEl>
                                          <p:spTgt spid="8"/>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wipe(left)">
                                      <p:cBhvr>
                                        <p:cTn id="19" dur="500"/>
                                        <p:tgtEl>
                                          <p:spTgt spid="12"/>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2" fill="hold" grpId="0" nodeType="click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wipe(right)">
                                      <p:cBhvr>
                                        <p:cTn id="2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8" grpId="0"/>
      <p:bldP spid="11" grpId="0"/>
      <p:bldP spid="1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7F4B246-D001-4E7D-A945-C41D4B397BBA}"/>
              </a:ext>
            </a:extLst>
          </p:cNvPr>
          <p:cNvSpPr/>
          <p:nvPr/>
        </p:nvSpPr>
        <p:spPr>
          <a:xfrm>
            <a:off x="0" y="0"/>
            <a:ext cx="12192000" cy="13716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EF3EC0A2-797C-4BB9-A8EF-ED51538FAA17}"/>
              </a:ext>
            </a:extLst>
          </p:cNvPr>
          <p:cNvSpPr/>
          <p:nvPr/>
        </p:nvSpPr>
        <p:spPr>
          <a:xfrm>
            <a:off x="0" y="0"/>
            <a:ext cx="12192000" cy="1106129"/>
          </a:xfrm>
          <a:prstGeom prst="rect">
            <a:avLst/>
          </a:prstGeom>
          <a:solidFill>
            <a:srgbClr val="65FF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6A6FF95B-F782-49A5-A974-A2E83A575CA5}"/>
              </a:ext>
            </a:extLst>
          </p:cNvPr>
          <p:cNvSpPr txBox="1"/>
          <p:nvPr/>
        </p:nvSpPr>
        <p:spPr>
          <a:xfrm>
            <a:off x="948812" y="553064"/>
            <a:ext cx="10294374" cy="461665"/>
          </a:xfrm>
          <a:prstGeom prst="rect">
            <a:avLst/>
          </a:prstGeom>
          <a:noFill/>
        </p:spPr>
        <p:txBody>
          <a:bodyPr wrap="square" rtlCol="0">
            <a:spAutoFit/>
          </a:bodyPr>
          <a:lstStyle/>
          <a:p>
            <a:pPr lvl="0">
              <a:defRPr/>
            </a:pPr>
            <a:r>
              <a:rPr lang="en-US" sz="2400" b="1" dirty="0">
                <a:solidFill>
                  <a:prstClr val="black"/>
                </a:solidFill>
              </a:rPr>
              <a:t>Example 5-3</a:t>
            </a:r>
            <a:endPar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A56A04F2-CDEB-443E-AED3-1D0BF2A72BA5}"/>
              </a:ext>
            </a:extLst>
          </p:cNvPr>
          <p:cNvSpPr txBox="1"/>
          <p:nvPr/>
        </p:nvSpPr>
        <p:spPr>
          <a:xfrm>
            <a:off x="948810" y="1493855"/>
            <a:ext cx="10294374" cy="1015663"/>
          </a:xfrm>
          <a:prstGeom prst="rect">
            <a:avLst/>
          </a:prstGeom>
          <a:noFill/>
        </p:spPr>
        <p:txBody>
          <a:bodyPr wrap="square">
            <a:spAutoFit/>
          </a:bodyPr>
          <a:lstStyle/>
          <a:p>
            <a:r>
              <a:rPr lang="en-US" sz="2000" b="1" dirty="0"/>
              <a:t>Write a program to copy the value 55H into RAM memory locations 40H to 45H using </a:t>
            </a:r>
          </a:p>
          <a:p>
            <a:r>
              <a:rPr lang="en-US" sz="2000" b="1" dirty="0"/>
              <a:t>(a) direct addressing mode,  	(b) register indirect addressing mode without a loop, and </a:t>
            </a:r>
          </a:p>
          <a:p>
            <a:r>
              <a:rPr lang="en-US" sz="2000" b="1" dirty="0"/>
              <a:t>(c) with a loop.</a:t>
            </a:r>
          </a:p>
        </p:txBody>
      </p:sp>
      <p:sp>
        <p:nvSpPr>
          <p:cNvPr id="11" name="TextBox 10">
            <a:extLst>
              <a:ext uri="{FF2B5EF4-FFF2-40B4-BE49-F238E27FC236}">
                <a16:creationId xmlns:a16="http://schemas.microsoft.com/office/drawing/2014/main" id="{589970B7-2AE8-4CED-80FC-31F24CF2060B}"/>
              </a:ext>
            </a:extLst>
          </p:cNvPr>
          <p:cNvSpPr txBox="1"/>
          <p:nvPr/>
        </p:nvSpPr>
        <p:spPr>
          <a:xfrm>
            <a:off x="476861" y="3503511"/>
            <a:ext cx="11715139" cy="2677656"/>
          </a:xfrm>
          <a:prstGeom prst="rect">
            <a:avLst/>
          </a:prstGeom>
          <a:noFill/>
        </p:spPr>
        <p:txBody>
          <a:bodyPr wrap="square">
            <a:spAutoFit/>
          </a:bodyPr>
          <a:lstStyle/>
          <a:p>
            <a:r>
              <a:rPr lang="en-US" sz="2400" b="1" dirty="0">
                <a:solidFill>
                  <a:srgbClr val="004620"/>
                </a:solidFill>
                <a:latin typeface="Courier New" panose="02070309020205020404" pitchFamily="49" charset="0"/>
                <a:cs typeface="Courier New" panose="02070309020205020404" pitchFamily="49" charset="0"/>
              </a:rPr>
              <a:t>(c) </a:t>
            </a:r>
          </a:p>
          <a:p>
            <a:r>
              <a:rPr lang="en-US" sz="2400" b="1" dirty="0">
                <a:solidFill>
                  <a:srgbClr val="004620"/>
                </a:solidFill>
                <a:latin typeface="Courier New" panose="02070309020205020404" pitchFamily="49" charset="0"/>
                <a:cs typeface="Courier New" panose="02070309020205020404" pitchFamily="49" charset="0"/>
              </a:rPr>
              <a:t>	  MOV  A,#55	;A=55H</a:t>
            </a:r>
          </a:p>
          <a:p>
            <a:r>
              <a:rPr lang="en-US" sz="2400" b="1" dirty="0">
                <a:solidFill>
                  <a:srgbClr val="004620"/>
                </a:solidFill>
                <a:latin typeface="Courier New" panose="02070309020205020404" pitchFamily="49" charset="0"/>
                <a:cs typeface="Courier New" panose="02070309020205020404" pitchFamily="49" charset="0"/>
              </a:rPr>
              <a:t>	  MOV  R0,#40H	;load pointer. R0=40H, RAM address</a:t>
            </a:r>
          </a:p>
          <a:p>
            <a:r>
              <a:rPr lang="en-US" sz="2400" b="1" dirty="0">
                <a:solidFill>
                  <a:srgbClr val="004620"/>
                </a:solidFill>
                <a:latin typeface="Courier New" panose="02070309020205020404" pitchFamily="49" charset="0"/>
                <a:cs typeface="Courier New" panose="02070309020205020404" pitchFamily="49" charset="0"/>
              </a:rPr>
              <a:t>	  MOV  R2,#05	;load counter, R2=5</a:t>
            </a:r>
          </a:p>
          <a:p>
            <a:r>
              <a:rPr lang="en-US" sz="2400" b="1" dirty="0">
                <a:solidFill>
                  <a:srgbClr val="004620"/>
                </a:solidFill>
                <a:latin typeface="Courier New" panose="02070309020205020404" pitchFamily="49" charset="0"/>
                <a:cs typeface="Courier New" panose="02070309020205020404" pitchFamily="49" charset="0"/>
              </a:rPr>
              <a:t>AGAIN: MOV  @R0,A	;copy 55H to RAM location R0 points to</a:t>
            </a:r>
          </a:p>
          <a:p>
            <a:r>
              <a:rPr lang="en-US" sz="2400" b="1" dirty="0">
                <a:solidFill>
                  <a:srgbClr val="004620"/>
                </a:solidFill>
                <a:latin typeface="Courier New" panose="02070309020205020404" pitchFamily="49" charset="0"/>
                <a:cs typeface="Courier New" panose="02070309020205020404" pitchFamily="49" charset="0"/>
              </a:rPr>
              <a:t>	  INC  R0		;increment R0 pointer</a:t>
            </a:r>
          </a:p>
          <a:p>
            <a:r>
              <a:rPr lang="en-US" sz="2400" b="1" dirty="0">
                <a:solidFill>
                  <a:srgbClr val="004620"/>
                </a:solidFill>
                <a:latin typeface="Courier New" panose="02070309020205020404" pitchFamily="49" charset="0"/>
                <a:cs typeface="Courier New" panose="02070309020205020404" pitchFamily="49" charset="0"/>
              </a:rPr>
              <a:t>	  DJNZ R2,AGAIN	;loop until counter = zero</a:t>
            </a:r>
          </a:p>
        </p:txBody>
      </p:sp>
      <p:sp>
        <p:nvSpPr>
          <p:cNvPr id="12" name="TextBox 11">
            <a:extLst>
              <a:ext uri="{FF2B5EF4-FFF2-40B4-BE49-F238E27FC236}">
                <a16:creationId xmlns:a16="http://schemas.microsoft.com/office/drawing/2014/main" id="{0BD49A13-274A-4D19-9B3F-75215B817F53}"/>
              </a:ext>
            </a:extLst>
          </p:cNvPr>
          <p:cNvSpPr txBox="1"/>
          <p:nvPr/>
        </p:nvSpPr>
        <p:spPr>
          <a:xfrm>
            <a:off x="0" y="2775682"/>
            <a:ext cx="12192000" cy="461665"/>
          </a:xfrm>
          <a:prstGeom prst="rect">
            <a:avLst/>
          </a:prstGeom>
          <a:noFill/>
        </p:spPr>
        <p:txBody>
          <a:bodyPr wrap="square">
            <a:spAutoFit/>
          </a:bodyPr>
          <a:lstStyle/>
          <a:p>
            <a:pPr algn="ctr"/>
            <a:r>
              <a:rPr lang="en-US" sz="2400" b="1" dirty="0">
                <a:solidFill>
                  <a:srgbClr val="004620"/>
                </a:solidFill>
              </a:rPr>
              <a:t>Solution:</a:t>
            </a:r>
          </a:p>
        </p:txBody>
      </p:sp>
    </p:spTree>
    <p:extLst>
      <p:ext uri="{BB962C8B-B14F-4D97-AF65-F5344CB8AC3E}">
        <p14:creationId xmlns:p14="http://schemas.microsoft.com/office/powerpoint/2010/main" val="2754414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anim calcmode="lin" valueType="num">
                                      <p:cBhvr>
                                        <p:cTn id="8" dur="500" fill="hold"/>
                                        <p:tgtEl>
                                          <p:spTgt spid="10"/>
                                        </p:tgtEl>
                                        <p:attrNameLst>
                                          <p:attrName>ppt_x</p:attrName>
                                        </p:attrNameLst>
                                      </p:cBhvr>
                                      <p:tavLst>
                                        <p:tav tm="0">
                                          <p:val>
                                            <p:strVal val="#ppt_x"/>
                                          </p:val>
                                        </p:tav>
                                        <p:tav tm="100000">
                                          <p:val>
                                            <p:strVal val="#ppt_x"/>
                                          </p:val>
                                        </p:tav>
                                      </p:tavLst>
                                    </p:anim>
                                    <p:anim calcmode="lin" valueType="num">
                                      <p:cBhvr>
                                        <p:cTn id="9" dur="5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wipe(down)">
                                      <p:cBhvr>
                                        <p:cTn id="14" dur="500"/>
                                        <p:tgtEl>
                                          <p:spTgt spid="8"/>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wipe(left)">
                                      <p:cBhvr>
                                        <p:cTn id="19" dur="500"/>
                                        <p:tgtEl>
                                          <p:spTgt spid="12"/>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2" fill="hold" grpId="0" nodeType="click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wipe(right)">
                                      <p:cBhvr>
                                        <p:cTn id="2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8" grpId="0"/>
      <p:bldP spid="11" grpId="0"/>
      <p:bldP spid="1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7F4B246-D001-4E7D-A945-C41D4B397BBA}"/>
              </a:ext>
            </a:extLst>
          </p:cNvPr>
          <p:cNvSpPr/>
          <p:nvPr/>
        </p:nvSpPr>
        <p:spPr>
          <a:xfrm>
            <a:off x="0" y="0"/>
            <a:ext cx="12192000" cy="13716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EF3EC0A2-797C-4BB9-A8EF-ED51538FAA17}"/>
              </a:ext>
            </a:extLst>
          </p:cNvPr>
          <p:cNvSpPr/>
          <p:nvPr/>
        </p:nvSpPr>
        <p:spPr>
          <a:xfrm>
            <a:off x="0" y="0"/>
            <a:ext cx="12192000" cy="1106129"/>
          </a:xfrm>
          <a:prstGeom prst="rect">
            <a:avLst/>
          </a:prstGeom>
          <a:solidFill>
            <a:srgbClr val="65FF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6A6FF95B-F782-49A5-A974-A2E83A575CA5}"/>
              </a:ext>
            </a:extLst>
          </p:cNvPr>
          <p:cNvSpPr txBox="1"/>
          <p:nvPr/>
        </p:nvSpPr>
        <p:spPr>
          <a:xfrm>
            <a:off x="948812" y="553064"/>
            <a:ext cx="10294374" cy="461665"/>
          </a:xfrm>
          <a:prstGeom prst="rect">
            <a:avLst/>
          </a:prstGeom>
          <a:noFill/>
        </p:spPr>
        <p:txBody>
          <a:bodyPr wrap="square" rtlCol="0">
            <a:spAutoFit/>
          </a:bodyPr>
          <a:lstStyle/>
          <a:p>
            <a:pPr lvl="0">
              <a:defRPr/>
            </a:pPr>
            <a:r>
              <a:rPr lang="en-US" sz="2400" b="1" dirty="0">
                <a:solidFill>
                  <a:prstClr val="black"/>
                </a:solidFill>
              </a:rPr>
              <a:t>Example 5-4</a:t>
            </a:r>
            <a:endPar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A56A04F2-CDEB-443E-AED3-1D0BF2A72BA5}"/>
              </a:ext>
            </a:extLst>
          </p:cNvPr>
          <p:cNvSpPr txBox="1"/>
          <p:nvPr/>
        </p:nvSpPr>
        <p:spPr>
          <a:xfrm>
            <a:off x="948810" y="1493855"/>
            <a:ext cx="10294374" cy="461665"/>
          </a:xfrm>
          <a:prstGeom prst="rect">
            <a:avLst/>
          </a:prstGeom>
          <a:noFill/>
        </p:spPr>
        <p:txBody>
          <a:bodyPr wrap="square">
            <a:spAutoFit/>
          </a:bodyPr>
          <a:lstStyle/>
          <a:p>
            <a:r>
              <a:rPr lang="en-US" sz="2400" b="1" dirty="0"/>
              <a:t>Write a program to clear 16 RAM locations starting at RAM address 60H.</a:t>
            </a:r>
          </a:p>
        </p:txBody>
      </p:sp>
      <p:sp>
        <p:nvSpPr>
          <p:cNvPr id="11" name="TextBox 10">
            <a:extLst>
              <a:ext uri="{FF2B5EF4-FFF2-40B4-BE49-F238E27FC236}">
                <a16:creationId xmlns:a16="http://schemas.microsoft.com/office/drawing/2014/main" id="{589970B7-2AE8-4CED-80FC-31F24CF2060B}"/>
              </a:ext>
            </a:extLst>
          </p:cNvPr>
          <p:cNvSpPr txBox="1"/>
          <p:nvPr/>
        </p:nvSpPr>
        <p:spPr>
          <a:xfrm>
            <a:off x="476861" y="3503511"/>
            <a:ext cx="11715139" cy="2308324"/>
          </a:xfrm>
          <a:prstGeom prst="rect">
            <a:avLst/>
          </a:prstGeom>
          <a:noFill/>
        </p:spPr>
        <p:txBody>
          <a:bodyPr wrap="square">
            <a:spAutoFit/>
          </a:bodyPr>
          <a:lstStyle/>
          <a:p>
            <a:r>
              <a:rPr lang="en-US" sz="2400" b="1" dirty="0">
                <a:solidFill>
                  <a:srgbClr val="004620"/>
                </a:solidFill>
                <a:latin typeface="Courier New" panose="02070309020205020404" pitchFamily="49" charset="0"/>
                <a:cs typeface="Courier New" panose="02070309020205020404" pitchFamily="49" charset="0"/>
              </a:rPr>
              <a:t>	  CLR 	A		;A=0</a:t>
            </a:r>
          </a:p>
          <a:p>
            <a:r>
              <a:rPr lang="en-US" sz="2400" b="1" dirty="0">
                <a:solidFill>
                  <a:srgbClr val="004620"/>
                </a:solidFill>
                <a:latin typeface="Courier New" panose="02070309020205020404" pitchFamily="49" charset="0"/>
                <a:cs typeface="Courier New" panose="02070309020205020404" pitchFamily="49" charset="0"/>
              </a:rPr>
              <a:t>	  MOV		R1,#60H	;load pointer. R1=60H</a:t>
            </a:r>
          </a:p>
          <a:p>
            <a:r>
              <a:rPr lang="en-US" sz="2400" b="1" dirty="0">
                <a:solidFill>
                  <a:srgbClr val="004620"/>
                </a:solidFill>
                <a:latin typeface="Courier New" panose="02070309020205020404" pitchFamily="49" charset="0"/>
                <a:cs typeface="Courier New" panose="02070309020205020404" pitchFamily="49" charset="0"/>
              </a:rPr>
              <a:t>	  MOV		R7,#16	;load counter, R7=16 (10 in hex)</a:t>
            </a:r>
          </a:p>
          <a:p>
            <a:r>
              <a:rPr lang="en-US" sz="2400" b="1" dirty="0">
                <a:solidFill>
                  <a:srgbClr val="004620"/>
                </a:solidFill>
                <a:latin typeface="Courier New" panose="02070309020205020404" pitchFamily="49" charset="0"/>
                <a:cs typeface="Courier New" panose="02070309020205020404" pitchFamily="49" charset="0"/>
              </a:rPr>
              <a:t>AGAIN: MOV		@R1,A		;clear RAM location R1 points to</a:t>
            </a:r>
          </a:p>
          <a:p>
            <a:r>
              <a:rPr lang="en-US" sz="2400" b="1" dirty="0">
                <a:solidFill>
                  <a:srgbClr val="004620"/>
                </a:solidFill>
                <a:latin typeface="Courier New" panose="02070309020205020404" pitchFamily="49" charset="0"/>
                <a:cs typeface="Courier New" panose="02070309020205020404" pitchFamily="49" charset="0"/>
              </a:rPr>
              <a:t>	  INC		R1		;increment R1 pointer</a:t>
            </a:r>
          </a:p>
          <a:p>
            <a:r>
              <a:rPr lang="en-US" sz="2400" b="1" dirty="0">
                <a:solidFill>
                  <a:srgbClr val="004620"/>
                </a:solidFill>
                <a:latin typeface="Courier New" panose="02070309020205020404" pitchFamily="49" charset="0"/>
                <a:cs typeface="Courier New" panose="02070309020205020404" pitchFamily="49" charset="0"/>
              </a:rPr>
              <a:t>	  DJNZ	R7,AGAIN	;loop until counter = zero	</a:t>
            </a:r>
          </a:p>
        </p:txBody>
      </p:sp>
      <p:sp>
        <p:nvSpPr>
          <p:cNvPr id="12" name="TextBox 11">
            <a:extLst>
              <a:ext uri="{FF2B5EF4-FFF2-40B4-BE49-F238E27FC236}">
                <a16:creationId xmlns:a16="http://schemas.microsoft.com/office/drawing/2014/main" id="{0BD49A13-274A-4D19-9B3F-75215B817F53}"/>
              </a:ext>
            </a:extLst>
          </p:cNvPr>
          <p:cNvSpPr txBox="1"/>
          <p:nvPr/>
        </p:nvSpPr>
        <p:spPr>
          <a:xfrm>
            <a:off x="0" y="2496556"/>
            <a:ext cx="12192000" cy="461665"/>
          </a:xfrm>
          <a:prstGeom prst="rect">
            <a:avLst/>
          </a:prstGeom>
          <a:noFill/>
        </p:spPr>
        <p:txBody>
          <a:bodyPr wrap="square">
            <a:spAutoFit/>
          </a:bodyPr>
          <a:lstStyle/>
          <a:p>
            <a:pPr algn="ctr"/>
            <a:r>
              <a:rPr lang="en-US" sz="2400" b="1" dirty="0">
                <a:solidFill>
                  <a:srgbClr val="004620"/>
                </a:solidFill>
              </a:rPr>
              <a:t>Solution:</a:t>
            </a:r>
          </a:p>
        </p:txBody>
      </p:sp>
    </p:spTree>
    <p:extLst>
      <p:ext uri="{BB962C8B-B14F-4D97-AF65-F5344CB8AC3E}">
        <p14:creationId xmlns:p14="http://schemas.microsoft.com/office/powerpoint/2010/main" val="187229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anim calcmode="lin" valueType="num">
                                      <p:cBhvr>
                                        <p:cTn id="8" dur="500" fill="hold"/>
                                        <p:tgtEl>
                                          <p:spTgt spid="10"/>
                                        </p:tgtEl>
                                        <p:attrNameLst>
                                          <p:attrName>ppt_x</p:attrName>
                                        </p:attrNameLst>
                                      </p:cBhvr>
                                      <p:tavLst>
                                        <p:tav tm="0">
                                          <p:val>
                                            <p:strVal val="#ppt_x"/>
                                          </p:val>
                                        </p:tav>
                                        <p:tav tm="100000">
                                          <p:val>
                                            <p:strVal val="#ppt_x"/>
                                          </p:val>
                                        </p:tav>
                                      </p:tavLst>
                                    </p:anim>
                                    <p:anim calcmode="lin" valueType="num">
                                      <p:cBhvr>
                                        <p:cTn id="9" dur="5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wipe(down)">
                                      <p:cBhvr>
                                        <p:cTn id="14" dur="500"/>
                                        <p:tgtEl>
                                          <p:spTgt spid="8"/>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wipe(left)">
                                      <p:cBhvr>
                                        <p:cTn id="19" dur="500"/>
                                        <p:tgtEl>
                                          <p:spTgt spid="12"/>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wipe(left)">
                                      <p:cBhvr>
                                        <p:cTn id="2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8" grpId="0"/>
      <p:bldP spid="11" grpId="0"/>
      <p:bldP spid="1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7F4B246-D001-4E7D-A945-C41D4B397BBA}"/>
              </a:ext>
            </a:extLst>
          </p:cNvPr>
          <p:cNvSpPr/>
          <p:nvPr/>
        </p:nvSpPr>
        <p:spPr>
          <a:xfrm>
            <a:off x="0" y="0"/>
            <a:ext cx="12192000" cy="13716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EF3EC0A2-797C-4BB9-A8EF-ED51538FAA17}"/>
              </a:ext>
            </a:extLst>
          </p:cNvPr>
          <p:cNvSpPr/>
          <p:nvPr/>
        </p:nvSpPr>
        <p:spPr>
          <a:xfrm>
            <a:off x="0" y="0"/>
            <a:ext cx="12192000" cy="1106129"/>
          </a:xfrm>
          <a:prstGeom prst="rect">
            <a:avLst/>
          </a:prstGeom>
          <a:solidFill>
            <a:srgbClr val="65FF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6A6FF95B-F782-49A5-A974-A2E83A575CA5}"/>
              </a:ext>
            </a:extLst>
          </p:cNvPr>
          <p:cNvSpPr txBox="1"/>
          <p:nvPr/>
        </p:nvSpPr>
        <p:spPr>
          <a:xfrm>
            <a:off x="948812" y="553064"/>
            <a:ext cx="10294374" cy="461665"/>
          </a:xfrm>
          <a:prstGeom prst="rect">
            <a:avLst/>
          </a:prstGeom>
          <a:noFill/>
        </p:spPr>
        <p:txBody>
          <a:bodyPr wrap="square" rtlCol="0">
            <a:spAutoFit/>
          </a:bodyPr>
          <a:lstStyle/>
          <a:p>
            <a:pPr lvl="0">
              <a:defRPr/>
            </a:pPr>
            <a:r>
              <a:rPr lang="en-US" sz="2400" b="1" dirty="0">
                <a:solidFill>
                  <a:prstClr val="black"/>
                </a:solidFill>
              </a:rPr>
              <a:t>Example 5-5</a:t>
            </a:r>
            <a:endPar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A56A04F2-CDEB-443E-AED3-1D0BF2A72BA5}"/>
              </a:ext>
            </a:extLst>
          </p:cNvPr>
          <p:cNvSpPr txBox="1"/>
          <p:nvPr/>
        </p:nvSpPr>
        <p:spPr>
          <a:xfrm>
            <a:off x="948810" y="1493855"/>
            <a:ext cx="10294374" cy="830997"/>
          </a:xfrm>
          <a:prstGeom prst="rect">
            <a:avLst/>
          </a:prstGeom>
          <a:noFill/>
        </p:spPr>
        <p:txBody>
          <a:bodyPr wrap="square">
            <a:spAutoFit/>
          </a:bodyPr>
          <a:lstStyle/>
          <a:p>
            <a:r>
              <a:rPr lang="en-US" sz="2400" b="1" dirty="0"/>
              <a:t>Write a program to copy a block of 10 bytes of data from RAM locations starting at 35H to RAM locations starting at 60H.</a:t>
            </a:r>
          </a:p>
        </p:txBody>
      </p:sp>
      <p:sp>
        <p:nvSpPr>
          <p:cNvPr id="11" name="TextBox 10">
            <a:extLst>
              <a:ext uri="{FF2B5EF4-FFF2-40B4-BE49-F238E27FC236}">
                <a16:creationId xmlns:a16="http://schemas.microsoft.com/office/drawing/2014/main" id="{589970B7-2AE8-4CED-80FC-31F24CF2060B}"/>
              </a:ext>
            </a:extLst>
          </p:cNvPr>
          <p:cNvSpPr txBox="1"/>
          <p:nvPr/>
        </p:nvSpPr>
        <p:spPr>
          <a:xfrm>
            <a:off x="476861" y="3503511"/>
            <a:ext cx="11715139" cy="3046988"/>
          </a:xfrm>
          <a:prstGeom prst="rect">
            <a:avLst/>
          </a:prstGeom>
          <a:noFill/>
        </p:spPr>
        <p:txBody>
          <a:bodyPr wrap="square">
            <a:spAutoFit/>
          </a:bodyPr>
          <a:lstStyle/>
          <a:p>
            <a:r>
              <a:rPr lang="en-US" sz="2400" b="1" dirty="0">
                <a:solidFill>
                  <a:srgbClr val="004620"/>
                </a:solidFill>
                <a:latin typeface="Courier New" panose="02070309020205020404" pitchFamily="49" charset="0"/>
                <a:cs typeface="Courier New" panose="02070309020205020404" pitchFamily="49" charset="0"/>
              </a:rPr>
              <a:t>		MOV	R0,#35H	;source pointer</a:t>
            </a:r>
          </a:p>
          <a:p>
            <a:r>
              <a:rPr lang="en-US" sz="2400" b="1" dirty="0">
                <a:solidFill>
                  <a:srgbClr val="004620"/>
                </a:solidFill>
                <a:latin typeface="Courier New" panose="02070309020205020404" pitchFamily="49" charset="0"/>
                <a:cs typeface="Courier New" panose="02070309020205020404" pitchFamily="49" charset="0"/>
              </a:rPr>
              <a:t>		MOV	R1,#60H	;destination pointer</a:t>
            </a:r>
          </a:p>
          <a:p>
            <a:r>
              <a:rPr lang="en-US" sz="2400" b="1" dirty="0">
                <a:solidFill>
                  <a:srgbClr val="004620"/>
                </a:solidFill>
                <a:latin typeface="Courier New" panose="02070309020205020404" pitchFamily="49" charset="0"/>
                <a:cs typeface="Courier New" panose="02070309020205020404" pitchFamily="49" charset="0"/>
              </a:rPr>
              <a:t>		MOV	R3,#10	;counter</a:t>
            </a:r>
          </a:p>
          <a:p>
            <a:r>
              <a:rPr lang="en-US" sz="2400" b="1" dirty="0">
                <a:solidFill>
                  <a:srgbClr val="004620"/>
                </a:solidFill>
                <a:latin typeface="Courier New" panose="02070309020205020404" pitchFamily="49" charset="0"/>
                <a:cs typeface="Courier New" panose="02070309020205020404" pitchFamily="49" charset="0"/>
              </a:rPr>
              <a:t>BACK:	MOV	A,@R0	;get a byte from source</a:t>
            </a:r>
          </a:p>
          <a:p>
            <a:r>
              <a:rPr lang="en-US" sz="2400" b="1" dirty="0">
                <a:solidFill>
                  <a:srgbClr val="004620"/>
                </a:solidFill>
                <a:latin typeface="Courier New" panose="02070309020205020404" pitchFamily="49" charset="0"/>
                <a:cs typeface="Courier New" panose="02070309020205020404" pitchFamily="49" charset="0"/>
              </a:rPr>
              <a:t>		MOV	@R1,A	;copy it to destination</a:t>
            </a:r>
          </a:p>
          <a:p>
            <a:r>
              <a:rPr lang="en-US" sz="2400" b="1" dirty="0">
                <a:solidFill>
                  <a:srgbClr val="004620"/>
                </a:solidFill>
                <a:latin typeface="Courier New" panose="02070309020205020404" pitchFamily="49" charset="0"/>
                <a:cs typeface="Courier New" panose="02070309020205020404" pitchFamily="49" charset="0"/>
              </a:rPr>
              <a:t>		INC	R0		;increment source pointer</a:t>
            </a:r>
          </a:p>
          <a:p>
            <a:r>
              <a:rPr lang="en-US" sz="2400" b="1" dirty="0">
                <a:solidFill>
                  <a:srgbClr val="004620"/>
                </a:solidFill>
                <a:latin typeface="Courier New" panose="02070309020205020404" pitchFamily="49" charset="0"/>
                <a:cs typeface="Courier New" panose="02070309020205020404" pitchFamily="49" charset="0"/>
              </a:rPr>
              <a:t>		INC	R1		;increment destination pointer</a:t>
            </a:r>
          </a:p>
          <a:p>
            <a:r>
              <a:rPr lang="en-US" sz="2400" b="1" dirty="0">
                <a:solidFill>
                  <a:srgbClr val="004620"/>
                </a:solidFill>
                <a:latin typeface="Courier New" panose="02070309020205020404" pitchFamily="49" charset="0"/>
                <a:cs typeface="Courier New" panose="02070309020205020404" pitchFamily="49" charset="0"/>
              </a:rPr>
              <a:t>		DJNZ	R3,BACK	;keep doing it for all ten bytes</a:t>
            </a:r>
          </a:p>
        </p:txBody>
      </p:sp>
      <p:sp>
        <p:nvSpPr>
          <p:cNvPr id="12" name="TextBox 11">
            <a:extLst>
              <a:ext uri="{FF2B5EF4-FFF2-40B4-BE49-F238E27FC236}">
                <a16:creationId xmlns:a16="http://schemas.microsoft.com/office/drawing/2014/main" id="{0BD49A13-274A-4D19-9B3F-75215B817F53}"/>
              </a:ext>
            </a:extLst>
          </p:cNvPr>
          <p:cNvSpPr txBox="1"/>
          <p:nvPr/>
        </p:nvSpPr>
        <p:spPr>
          <a:xfrm>
            <a:off x="0" y="2496556"/>
            <a:ext cx="12192000" cy="461665"/>
          </a:xfrm>
          <a:prstGeom prst="rect">
            <a:avLst/>
          </a:prstGeom>
          <a:noFill/>
        </p:spPr>
        <p:txBody>
          <a:bodyPr wrap="square">
            <a:spAutoFit/>
          </a:bodyPr>
          <a:lstStyle/>
          <a:p>
            <a:pPr algn="ctr"/>
            <a:r>
              <a:rPr lang="en-US" sz="2400" b="1" dirty="0">
                <a:solidFill>
                  <a:srgbClr val="004620"/>
                </a:solidFill>
              </a:rPr>
              <a:t>Solution:</a:t>
            </a:r>
          </a:p>
        </p:txBody>
      </p:sp>
    </p:spTree>
    <p:extLst>
      <p:ext uri="{BB962C8B-B14F-4D97-AF65-F5344CB8AC3E}">
        <p14:creationId xmlns:p14="http://schemas.microsoft.com/office/powerpoint/2010/main" val="2565493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anim calcmode="lin" valueType="num">
                                      <p:cBhvr>
                                        <p:cTn id="8" dur="500" fill="hold"/>
                                        <p:tgtEl>
                                          <p:spTgt spid="10"/>
                                        </p:tgtEl>
                                        <p:attrNameLst>
                                          <p:attrName>ppt_x</p:attrName>
                                        </p:attrNameLst>
                                      </p:cBhvr>
                                      <p:tavLst>
                                        <p:tav tm="0">
                                          <p:val>
                                            <p:strVal val="#ppt_x"/>
                                          </p:val>
                                        </p:tav>
                                        <p:tav tm="100000">
                                          <p:val>
                                            <p:strVal val="#ppt_x"/>
                                          </p:val>
                                        </p:tav>
                                      </p:tavLst>
                                    </p:anim>
                                    <p:anim calcmode="lin" valueType="num">
                                      <p:cBhvr>
                                        <p:cTn id="9" dur="5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wipe(down)">
                                      <p:cBhvr>
                                        <p:cTn id="14" dur="500"/>
                                        <p:tgtEl>
                                          <p:spTgt spid="8"/>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wipe(left)">
                                      <p:cBhvr>
                                        <p:cTn id="19" dur="500"/>
                                        <p:tgtEl>
                                          <p:spTgt spid="12"/>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wipe(left)">
                                      <p:cBhvr>
                                        <p:cTn id="2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8" grpId="0"/>
      <p:bldP spid="11" grpId="0"/>
      <p:bldP spid="1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7F4B246-D001-4E7D-A945-C41D4B397BBA}"/>
              </a:ext>
            </a:extLst>
          </p:cNvPr>
          <p:cNvSpPr/>
          <p:nvPr/>
        </p:nvSpPr>
        <p:spPr>
          <a:xfrm>
            <a:off x="0" y="0"/>
            <a:ext cx="12192000" cy="13716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EF3EC0A2-797C-4BB9-A8EF-ED51538FAA17}"/>
              </a:ext>
            </a:extLst>
          </p:cNvPr>
          <p:cNvSpPr/>
          <p:nvPr/>
        </p:nvSpPr>
        <p:spPr>
          <a:xfrm>
            <a:off x="0" y="0"/>
            <a:ext cx="12192000" cy="1106129"/>
          </a:xfrm>
          <a:prstGeom prst="rect">
            <a:avLst/>
          </a:prstGeom>
          <a:solidFill>
            <a:srgbClr val="65FF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Rectangle 2">
            <a:extLst>
              <a:ext uri="{FF2B5EF4-FFF2-40B4-BE49-F238E27FC236}">
                <a16:creationId xmlns:a16="http://schemas.microsoft.com/office/drawing/2014/main" id="{764981B4-5949-4058-83E6-BAB050862D59}"/>
              </a:ext>
            </a:extLst>
          </p:cNvPr>
          <p:cNvSpPr/>
          <p:nvPr/>
        </p:nvSpPr>
        <p:spPr>
          <a:xfrm>
            <a:off x="3643086" y="232229"/>
            <a:ext cx="8418285" cy="6458857"/>
          </a:xfrm>
          <a:prstGeom prst="rect">
            <a:avLst/>
          </a:prstGeom>
          <a:solidFill>
            <a:schemeClr val="bg1"/>
          </a:solidFill>
          <a:ln w="28575">
            <a:solidFill>
              <a:srgbClr val="007A37"/>
            </a:solidFill>
          </a:ln>
          <a:effectLst>
            <a:outerShdw blurRad="63500" sx="102000" sy="102000" algn="ctr" rotWithShape="0">
              <a:srgbClr val="007A37">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6A6FF95B-F782-49A5-A974-A2E83A575CA5}"/>
              </a:ext>
            </a:extLst>
          </p:cNvPr>
          <p:cNvSpPr txBox="1"/>
          <p:nvPr/>
        </p:nvSpPr>
        <p:spPr>
          <a:xfrm>
            <a:off x="948812" y="553064"/>
            <a:ext cx="10294374" cy="461665"/>
          </a:xfrm>
          <a:prstGeom prst="rect">
            <a:avLst/>
          </a:prstGeom>
          <a:noFill/>
        </p:spPr>
        <p:txBody>
          <a:bodyPr wrap="square" rtlCol="0">
            <a:spAutoFit/>
          </a:bodyPr>
          <a:lstStyle/>
          <a:p>
            <a:pPr lvl="0">
              <a:defRPr/>
            </a:pPr>
            <a:r>
              <a:rPr lang="en-US" sz="2400" b="1" dirty="0">
                <a:solidFill>
                  <a:prstClr val="black"/>
                </a:solidFill>
              </a:rPr>
              <a:t>Example 5-6</a:t>
            </a:r>
            <a:endPar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A56A04F2-CDEB-443E-AED3-1D0BF2A72BA5}"/>
              </a:ext>
            </a:extLst>
          </p:cNvPr>
          <p:cNvSpPr txBox="1"/>
          <p:nvPr/>
        </p:nvSpPr>
        <p:spPr>
          <a:xfrm>
            <a:off x="442159" y="1982354"/>
            <a:ext cx="2758769" cy="3785652"/>
          </a:xfrm>
          <a:prstGeom prst="rect">
            <a:avLst/>
          </a:prstGeom>
          <a:noFill/>
        </p:spPr>
        <p:txBody>
          <a:bodyPr wrap="square">
            <a:spAutoFit/>
          </a:bodyPr>
          <a:lstStyle/>
          <a:p>
            <a:r>
              <a:rPr lang="en-US" sz="2000" b="1" dirty="0"/>
              <a:t>In this program, assume that the word “USA” is burned into ROM locations starting at 200H, and that the program is burned into ROM locations starting at 0. Analyze how the program works and state where “USA” is stored after this program is run.</a:t>
            </a:r>
          </a:p>
        </p:txBody>
      </p:sp>
      <p:sp>
        <p:nvSpPr>
          <p:cNvPr id="11" name="TextBox 10">
            <a:extLst>
              <a:ext uri="{FF2B5EF4-FFF2-40B4-BE49-F238E27FC236}">
                <a16:creationId xmlns:a16="http://schemas.microsoft.com/office/drawing/2014/main" id="{589970B7-2AE8-4CED-80FC-31F24CF2060B}"/>
              </a:ext>
            </a:extLst>
          </p:cNvPr>
          <p:cNvSpPr txBox="1"/>
          <p:nvPr/>
        </p:nvSpPr>
        <p:spPr>
          <a:xfrm>
            <a:off x="3726425" y="1059025"/>
            <a:ext cx="8441930" cy="5632311"/>
          </a:xfrm>
          <a:prstGeom prst="rect">
            <a:avLst/>
          </a:prstGeom>
          <a:noFill/>
        </p:spPr>
        <p:txBody>
          <a:bodyPr wrap="square">
            <a:spAutoFit/>
          </a:bodyPr>
          <a:lstStyle/>
          <a:p>
            <a:r>
              <a:rPr lang="en-US" b="1" dirty="0">
                <a:solidFill>
                  <a:srgbClr val="004620"/>
                </a:solidFill>
                <a:latin typeface="Courier New" panose="02070309020205020404" pitchFamily="49" charset="0"/>
                <a:cs typeface="Courier New" panose="02070309020205020404" pitchFamily="49" charset="0"/>
              </a:rPr>
              <a:t>	ORG	0000H		;burn into ROM starting at 0</a:t>
            </a:r>
          </a:p>
          <a:p>
            <a:r>
              <a:rPr lang="en-US" b="1" dirty="0">
                <a:solidFill>
                  <a:srgbClr val="004620"/>
                </a:solidFill>
                <a:latin typeface="Courier New" panose="02070309020205020404" pitchFamily="49" charset="0"/>
                <a:cs typeface="Courier New" panose="02070309020205020404" pitchFamily="49" charset="0"/>
              </a:rPr>
              <a:t>	MOV 	DPTR,#200H 	;DPTR=200H look-up table address </a:t>
            </a:r>
          </a:p>
          <a:p>
            <a:r>
              <a:rPr lang="en-US" b="1" dirty="0">
                <a:solidFill>
                  <a:srgbClr val="004620"/>
                </a:solidFill>
                <a:latin typeface="Courier New" panose="02070309020205020404" pitchFamily="49" charset="0"/>
                <a:cs typeface="Courier New" panose="02070309020205020404" pitchFamily="49" charset="0"/>
              </a:rPr>
              <a:t>	CLR	A		;clear A(A=0)</a:t>
            </a:r>
          </a:p>
          <a:p>
            <a:r>
              <a:rPr lang="en-US" b="1" dirty="0">
                <a:solidFill>
                  <a:srgbClr val="004620"/>
                </a:solidFill>
                <a:latin typeface="Courier New" panose="02070309020205020404" pitchFamily="49" charset="0"/>
                <a:cs typeface="Courier New" panose="02070309020205020404" pitchFamily="49" charset="0"/>
              </a:rPr>
              <a:t>	MOVC	A,@A+DPTR	;get the char from code space 		MOV	R0,A	 	;save it in R0</a:t>
            </a:r>
          </a:p>
          <a:p>
            <a:r>
              <a:rPr lang="en-US" b="1" dirty="0">
                <a:solidFill>
                  <a:srgbClr val="004620"/>
                </a:solidFill>
                <a:latin typeface="Courier New" panose="02070309020205020404" pitchFamily="49" charset="0"/>
                <a:cs typeface="Courier New" panose="02070309020205020404" pitchFamily="49" charset="0"/>
              </a:rPr>
              <a:t>	INC	DPTR		;DPTR=201 pointing to next char</a:t>
            </a:r>
          </a:p>
          <a:p>
            <a:r>
              <a:rPr lang="en-US" b="1" dirty="0">
                <a:solidFill>
                  <a:srgbClr val="004620"/>
                </a:solidFill>
                <a:latin typeface="Courier New" panose="02070309020205020404" pitchFamily="49" charset="0"/>
                <a:cs typeface="Courier New" panose="02070309020205020404" pitchFamily="49" charset="0"/>
              </a:rPr>
              <a:t>	CLR 	A		;clear A(A=0)</a:t>
            </a:r>
          </a:p>
          <a:p>
            <a:r>
              <a:rPr lang="en-US" b="1" dirty="0">
                <a:solidFill>
                  <a:srgbClr val="004620"/>
                </a:solidFill>
                <a:latin typeface="Courier New" panose="02070309020205020404" pitchFamily="49" charset="0"/>
                <a:cs typeface="Courier New" panose="02070309020205020404" pitchFamily="49" charset="0"/>
              </a:rPr>
              <a:t>	MOVC	A,@A+DPTR	;get the next char </a:t>
            </a:r>
          </a:p>
          <a:p>
            <a:r>
              <a:rPr lang="en-US" b="1" dirty="0">
                <a:solidFill>
                  <a:srgbClr val="004620"/>
                </a:solidFill>
                <a:latin typeface="Courier New" panose="02070309020205020404" pitchFamily="49" charset="0"/>
                <a:cs typeface="Courier New" panose="02070309020205020404" pitchFamily="49" charset="0"/>
              </a:rPr>
              <a:t>	MOV	R1,A	 	;save it in R1</a:t>
            </a:r>
          </a:p>
          <a:p>
            <a:r>
              <a:rPr lang="en-US" b="1" dirty="0">
                <a:solidFill>
                  <a:srgbClr val="004620"/>
                </a:solidFill>
                <a:latin typeface="Courier New" panose="02070309020205020404" pitchFamily="49" charset="0"/>
                <a:cs typeface="Courier New" panose="02070309020205020404" pitchFamily="49" charset="0"/>
              </a:rPr>
              <a:t>	INC	DPTR		;DPTR=202 pointing to next char</a:t>
            </a:r>
          </a:p>
          <a:p>
            <a:r>
              <a:rPr lang="en-US" b="1" dirty="0">
                <a:solidFill>
                  <a:srgbClr val="004620"/>
                </a:solidFill>
                <a:latin typeface="Courier New" panose="02070309020205020404" pitchFamily="49" charset="0"/>
                <a:cs typeface="Courier New" panose="02070309020205020404" pitchFamily="49" charset="0"/>
              </a:rPr>
              <a:t>	CLR 	A		;clear A(A=0)</a:t>
            </a:r>
          </a:p>
          <a:p>
            <a:r>
              <a:rPr lang="en-US" b="1" dirty="0">
                <a:solidFill>
                  <a:srgbClr val="004620"/>
                </a:solidFill>
                <a:latin typeface="Courier New" panose="02070309020205020404" pitchFamily="49" charset="0"/>
                <a:cs typeface="Courier New" panose="02070309020205020404" pitchFamily="49" charset="0"/>
              </a:rPr>
              <a:t>	MOVC	A,@A+DPTR	;get the next char </a:t>
            </a:r>
          </a:p>
          <a:p>
            <a:r>
              <a:rPr lang="en-US" b="1" dirty="0">
                <a:solidFill>
                  <a:srgbClr val="004620"/>
                </a:solidFill>
                <a:latin typeface="Courier New" panose="02070309020205020404" pitchFamily="49" charset="0"/>
                <a:cs typeface="Courier New" panose="02070309020205020404" pitchFamily="49" charset="0"/>
              </a:rPr>
              <a:t>	MOV	R2,A	 	;save it in R2</a:t>
            </a:r>
          </a:p>
          <a:p>
            <a:r>
              <a:rPr lang="en-US" b="1" dirty="0">
                <a:solidFill>
                  <a:srgbClr val="004620"/>
                </a:solidFill>
                <a:latin typeface="Courier New" panose="02070309020205020404" pitchFamily="49" charset="0"/>
                <a:cs typeface="Courier New" panose="02070309020205020404" pitchFamily="49" charset="0"/>
              </a:rPr>
              <a:t>HERE:SJMP	HERE		;stay here</a:t>
            </a:r>
          </a:p>
          <a:p>
            <a:endParaRPr lang="en-US" b="1" dirty="0">
              <a:solidFill>
                <a:srgbClr val="004620"/>
              </a:solidFill>
              <a:latin typeface="Courier New" panose="02070309020205020404" pitchFamily="49" charset="0"/>
              <a:cs typeface="Courier New" panose="02070309020205020404" pitchFamily="49" charset="0"/>
            </a:endParaRPr>
          </a:p>
          <a:p>
            <a:r>
              <a:rPr lang="en-US" b="1" dirty="0">
                <a:solidFill>
                  <a:srgbClr val="004620"/>
                </a:solidFill>
                <a:latin typeface="Courier New" panose="02070309020205020404" pitchFamily="49" charset="0"/>
                <a:cs typeface="Courier New" panose="02070309020205020404" pitchFamily="49" charset="0"/>
              </a:rPr>
              <a:t>;Data is burned into code space starting at 200H </a:t>
            </a:r>
          </a:p>
          <a:p>
            <a:r>
              <a:rPr lang="en-US" b="1" dirty="0">
                <a:solidFill>
                  <a:srgbClr val="004620"/>
                </a:solidFill>
                <a:latin typeface="Courier New" panose="02070309020205020404" pitchFamily="49" charset="0"/>
                <a:cs typeface="Courier New" panose="02070309020205020404" pitchFamily="49" charset="0"/>
              </a:rPr>
              <a:t>		ORG 200H</a:t>
            </a:r>
          </a:p>
          <a:p>
            <a:r>
              <a:rPr lang="en-US" b="1" dirty="0">
                <a:solidFill>
                  <a:srgbClr val="004620"/>
                </a:solidFill>
                <a:latin typeface="Courier New" panose="02070309020205020404" pitchFamily="49" charset="0"/>
                <a:cs typeface="Courier New" panose="02070309020205020404" pitchFamily="49" charset="0"/>
              </a:rPr>
              <a:t>MYDATA:	DB "USA"</a:t>
            </a:r>
          </a:p>
          <a:p>
            <a:r>
              <a:rPr lang="en-US" b="1" dirty="0">
                <a:solidFill>
                  <a:srgbClr val="004620"/>
                </a:solidFill>
                <a:latin typeface="Courier New" panose="02070309020205020404" pitchFamily="49" charset="0"/>
                <a:cs typeface="Courier New" panose="02070309020205020404" pitchFamily="49" charset="0"/>
              </a:rPr>
              <a:t>		END		;end of program</a:t>
            </a:r>
          </a:p>
          <a:p>
            <a:endParaRPr lang="en-US" b="1" dirty="0">
              <a:solidFill>
                <a:srgbClr val="004620"/>
              </a:solidFill>
              <a:latin typeface="Courier New" panose="02070309020205020404" pitchFamily="49" charset="0"/>
              <a:cs typeface="Courier New" panose="02070309020205020404" pitchFamily="49" charset="0"/>
            </a:endParaRPr>
          </a:p>
        </p:txBody>
      </p:sp>
      <p:sp>
        <p:nvSpPr>
          <p:cNvPr id="12" name="TextBox 11">
            <a:extLst>
              <a:ext uri="{FF2B5EF4-FFF2-40B4-BE49-F238E27FC236}">
                <a16:creationId xmlns:a16="http://schemas.microsoft.com/office/drawing/2014/main" id="{0BD49A13-274A-4D19-9B3F-75215B817F53}"/>
              </a:ext>
            </a:extLst>
          </p:cNvPr>
          <p:cNvSpPr txBox="1"/>
          <p:nvPr/>
        </p:nvSpPr>
        <p:spPr>
          <a:xfrm>
            <a:off x="4400520" y="553064"/>
            <a:ext cx="7141029" cy="461665"/>
          </a:xfrm>
          <a:prstGeom prst="rect">
            <a:avLst/>
          </a:prstGeom>
          <a:noFill/>
        </p:spPr>
        <p:txBody>
          <a:bodyPr wrap="square">
            <a:spAutoFit/>
          </a:bodyPr>
          <a:lstStyle/>
          <a:p>
            <a:pPr algn="ctr"/>
            <a:r>
              <a:rPr lang="en-US" sz="2400" b="1" dirty="0">
                <a:solidFill>
                  <a:srgbClr val="004620"/>
                </a:solidFill>
              </a:rPr>
              <a:t>Solution:</a:t>
            </a:r>
          </a:p>
        </p:txBody>
      </p:sp>
    </p:spTree>
    <p:extLst>
      <p:ext uri="{BB962C8B-B14F-4D97-AF65-F5344CB8AC3E}">
        <p14:creationId xmlns:p14="http://schemas.microsoft.com/office/powerpoint/2010/main" val="2109650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anim calcmode="lin" valueType="num">
                                      <p:cBhvr>
                                        <p:cTn id="8" dur="500" fill="hold"/>
                                        <p:tgtEl>
                                          <p:spTgt spid="10"/>
                                        </p:tgtEl>
                                        <p:attrNameLst>
                                          <p:attrName>ppt_x</p:attrName>
                                        </p:attrNameLst>
                                      </p:cBhvr>
                                      <p:tavLst>
                                        <p:tav tm="0">
                                          <p:val>
                                            <p:strVal val="#ppt_x"/>
                                          </p:val>
                                        </p:tav>
                                        <p:tav tm="100000">
                                          <p:val>
                                            <p:strVal val="#ppt_x"/>
                                          </p:val>
                                        </p:tav>
                                      </p:tavLst>
                                    </p:anim>
                                    <p:anim calcmode="lin" valueType="num">
                                      <p:cBhvr>
                                        <p:cTn id="9" dur="5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wipe(down)">
                                      <p:cBhvr>
                                        <p:cTn id="14" dur="500"/>
                                        <p:tgtEl>
                                          <p:spTgt spid="8"/>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wipe(down)">
                                      <p:cBhvr>
                                        <p:cTn id="19" dur="500"/>
                                        <p:tgtEl>
                                          <p:spTgt spid="3"/>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wipe(down)">
                                      <p:cBhvr>
                                        <p:cTn id="22" dur="500"/>
                                        <p:tgtEl>
                                          <p:spTgt spid="12"/>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wipe(down)">
                                      <p:cBhvr>
                                        <p:cTn id="2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0" grpId="0"/>
      <p:bldP spid="8" grpId="0"/>
      <p:bldP spid="11" grpId="0"/>
      <p:bldP spid="1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7F4B246-D001-4E7D-A945-C41D4B397BBA}"/>
              </a:ext>
            </a:extLst>
          </p:cNvPr>
          <p:cNvSpPr/>
          <p:nvPr/>
        </p:nvSpPr>
        <p:spPr>
          <a:xfrm>
            <a:off x="0" y="0"/>
            <a:ext cx="12192000" cy="13716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EF3EC0A2-797C-4BB9-A8EF-ED51538FAA17}"/>
              </a:ext>
            </a:extLst>
          </p:cNvPr>
          <p:cNvSpPr/>
          <p:nvPr/>
        </p:nvSpPr>
        <p:spPr>
          <a:xfrm>
            <a:off x="0" y="0"/>
            <a:ext cx="12192000" cy="1106129"/>
          </a:xfrm>
          <a:prstGeom prst="rect">
            <a:avLst/>
          </a:prstGeom>
          <a:solidFill>
            <a:srgbClr val="65FF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Rectangle 2">
            <a:extLst>
              <a:ext uri="{FF2B5EF4-FFF2-40B4-BE49-F238E27FC236}">
                <a16:creationId xmlns:a16="http://schemas.microsoft.com/office/drawing/2014/main" id="{764981B4-5949-4058-83E6-BAB050862D59}"/>
              </a:ext>
            </a:extLst>
          </p:cNvPr>
          <p:cNvSpPr/>
          <p:nvPr/>
        </p:nvSpPr>
        <p:spPr>
          <a:xfrm>
            <a:off x="3643086" y="232229"/>
            <a:ext cx="8418285" cy="6458857"/>
          </a:xfrm>
          <a:prstGeom prst="rect">
            <a:avLst/>
          </a:prstGeom>
          <a:solidFill>
            <a:schemeClr val="bg1"/>
          </a:solidFill>
          <a:ln w="28575">
            <a:solidFill>
              <a:srgbClr val="007A37"/>
            </a:solidFill>
          </a:ln>
          <a:effectLst>
            <a:outerShdw blurRad="63500" sx="102000" sy="102000" algn="ctr" rotWithShape="0">
              <a:srgbClr val="007A37">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6A6FF95B-F782-49A5-A974-A2E83A575CA5}"/>
              </a:ext>
            </a:extLst>
          </p:cNvPr>
          <p:cNvSpPr txBox="1"/>
          <p:nvPr/>
        </p:nvSpPr>
        <p:spPr>
          <a:xfrm>
            <a:off x="948812" y="553064"/>
            <a:ext cx="10294374" cy="461665"/>
          </a:xfrm>
          <a:prstGeom prst="rect">
            <a:avLst/>
          </a:prstGeom>
          <a:noFill/>
        </p:spPr>
        <p:txBody>
          <a:bodyPr wrap="square" rtlCol="0">
            <a:spAutoFit/>
          </a:bodyPr>
          <a:lstStyle/>
          <a:p>
            <a:pPr lvl="0">
              <a:defRPr/>
            </a:pPr>
            <a:r>
              <a:rPr lang="en-US" sz="2400" b="1" dirty="0">
                <a:solidFill>
                  <a:prstClr val="black"/>
                </a:solidFill>
              </a:rPr>
              <a:t>Example 5-6</a:t>
            </a:r>
            <a:endPar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A56A04F2-CDEB-443E-AED3-1D0BF2A72BA5}"/>
              </a:ext>
            </a:extLst>
          </p:cNvPr>
          <p:cNvSpPr txBox="1"/>
          <p:nvPr/>
        </p:nvSpPr>
        <p:spPr>
          <a:xfrm>
            <a:off x="442159" y="1982354"/>
            <a:ext cx="2758769" cy="3785652"/>
          </a:xfrm>
          <a:prstGeom prst="rect">
            <a:avLst/>
          </a:prstGeom>
          <a:noFill/>
        </p:spPr>
        <p:txBody>
          <a:bodyPr wrap="square">
            <a:spAutoFit/>
          </a:bodyPr>
          <a:lstStyle/>
          <a:p>
            <a:r>
              <a:rPr lang="en-US" sz="2000" b="1" dirty="0"/>
              <a:t>In this program, assume that the word “USA” is burned into ROM locations starting at 200H, and that the program is burned into ROM locations starting at 0. Analyze how the program works and state where “USA” is stored after this program is run.</a:t>
            </a:r>
          </a:p>
        </p:txBody>
      </p:sp>
      <p:sp>
        <p:nvSpPr>
          <p:cNvPr id="11" name="TextBox 10">
            <a:extLst>
              <a:ext uri="{FF2B5EF4-FFF2-40B4-BE49-F238E27FC236}">
                <a16:creationId xmlns:a16="http://schemas.microsoft.com/office/drawing/2014/main" id="{589970B7-2AE8-4CED-80FC-31F24CF2060B}"/>
              </a:ext>
            </a:extLst>
          </p:cNvPr>
          <p:cNvSpPr txBox="1"/>
          <p:nvPr/>
        </p:nvSpPr>
        <p:spPr>
          <a:xfrm>
            <a:off x="4082142" y="1603829"/>
            <a:ext cx="7540172" cy="3693319"/>
          </a:xfrm>
          <a:prstGeom prst="rect">
            <a:avLst/>
          </a:prstGeom>
          <a:noFill/>
        </p:spPr>
        <p:txBody>
          <a:bodyPr wrap="square">
            <a:spAutoFit/>
          </a:bodyPr>
          <a:lstStyle/>
          <a:p>
            <a:r>
              <a:rPr lang="en-US" b="1" dirty="0">
                <a:solidFill>
                  <a:srgbClr val="004620"/>
                </a:solidFill>
                <a:latin typeface="Courier New" panose="02070309020205020404" pitchFamily="49" charset="0"/>
                <a:cs typeface="Courier New" panose="02070309020205020404" pitchFamily="49" charset="0"/>
              </a:rPr>
              <a:t>In the above program ROM locations 200H - 202H have the following contents.</a:t>
            </a:r>
          </a:p>
          <a:p>
            <a:r>
              <a:rPr lang="en-US" b="1" dirty="0">
                <a:solidFill>
                  <a:srgbClr val="004620"/>
                </a:solidFill>
                <a:latin typeface="Courier New" panose="02070309020205020404" pitchFamily="49" charset="0"/>
                <a:cs typeface="Courier New" panose="02070309020205020404" pitchFamily="49" charset="0"/>
              </a:rPr>
              <a:t>200=('U')	201=('S')	202=('A'’)</a:t>
            </a:r>
          </a:p>
          <a:p>
            <a:r>
              <a:rPr lang="en-US" b="1" dirty="0">
                <a:solidFill>
                  <a:srgbClr val="004620"/>
                </a:solidFill>
                <a:latin typeface="Courier New" panose="02070309020205020404" pitchFamily="49" charset="0"/>
                <a:cs typeface="Courier New" panose="02070309020205020404" pitchFamily="49" charset="0"/>
              </a:rPr>
              <a:t>We start with DPTR = 200H, and A = 0. The instruction “MOVC A, @A+DPTR” moves the contents of ROM location 200H (200H + 0 = 200H) to register A. Register A contains 55H, the ASCII value for “U”.  This is moved to R0.  Next, DPTR is incremented to make DPTR = 201H. A is set to 0 again to get the contents of the next ROM location 201H, which holds character “S”.  After this program is run, we have R0 = 55H, R1 = 53H, and R2 = 41H, the ASCII values for the characters “U”, “S” and “A”.</a:t>
            </a:r>
          </a:p>
        </p:txBody>
      </p:sp>
      <p:sp>
        <p:nvSpPr>
          <p:cNvPr id="12" name="TextBox 11">
            <a:extLst>
              <a:ext uri="{FF2B5EF4-FFF2-40B4-BE49-F238E27FC236}">
                <a16:creationId xmlns:a16="http://schemas.microsoft.com/office/drawing/2014/main" id="{0BD49A13-274A-4D19-9B3F-75215B817F53}"/>
              </a:ext>
            </a:extLst>
          </p:cNvPr>
          <p:cNvSpPr txBox="1"/>
          <p:nvPr/>
        </p:nvSpPr>
        <p:spPr>
          <a:xfrm>
            <a:off x="4400520" y="553064"/>
            <a:ext cx="7141029" cy="461665"/>
          </a:xfrm>
          <a:prstGeom prst="rect">
            <a:avLst/>
          </a:prstGeom>
          <a:noFill/>
        </p:spPr>
        <p:txBody>
          <a:bodyPr wrap="square">
            <a:spAutoFit/>
          </a:bodyPr>
          <a:lstStyle/>
          <a:p>
            <a:pPr algn="ctr"/>
            <a:r>
              <a:rPr lang="en-US" sz="2400" b="1" dirty="0">
                <a:solidFill>
                  <a:srgbClr val="004620"/>
                </a:solidFill>
              </a:rPr>
              <a:t>Solution:</a:t>
            </a:r>
          </a:p>
        </p:txBody>
      </p:sp>
    </p:spTree>
    <p:extLst>
      <p:ext uri="{BB962C8B-B14F-4D97-AF65-F5344CB8AC3E}">
        <p14:creationId xmlns:p14="http://schemas.microsoft.com/office/powerpoint/2010/main" val="694433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anim calcmode="lin" valueType="num">
                                      <p:cBhvr>
                                        <p:cTn id="8" dur="500" fill="hold"/>
                                        <p:tgtEl>
                                          <p:spTgt spid="10"/>
                                        </p:tgtEl>
                                        <p:attrNameLst>
                                          <p:attrName>ppt_x</p:attrName>
                                        </p:attrNameLst>
                                      </p:cBhvr>
                                      <p:tavLst>
                                        <p:tav tm="0">
                                          <p:val>
                                            <p:strVal val="#ppt_x"/>
                                          </p:val>
                                        </p:tav>
                                        <p:tav tm="100000">
                                          <p:val>
                                            <p:strVal val="#ppt_x"/>
                                          </p:val>
                                        </p:tav>
                                      </p:tavLst>
                                    </p:anim>
                                    <p:anim calcmode="lin" valueType="num">
                                      <p:cBhvr>
                                        <p:cTn id="9" dur="5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wipe(down)">
                                      <p:cBhvr>
                                        <p:cTn id="14" dur="500"/>
                                        <p:tgtEl>
                                          <p:spTgt spid="8"/>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1"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wipe(up)">
                                      <p:cBhvr>
                                        <p:cTn id="19" dur="500"/>
                                        <p:tgtEl>
                                          <p:spTgt spid="3"/>
                                        </p:tgtEl>
                                      </p:cBhvr>
                                    </p:animEffect>
                                  </p:childTnLst>
                                </p:cTn>
                              </p:par>
                              <p:par>
                                <p:cTn id="20" presetID="22" presetClass="entr" presetSubtype="1" fill="hold" grpId="0"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wipe(up)">
                                      <p:cBhvr>
                                        <p:cTn id="22" dur="500"/>
                                        <p:tgtEl>
                                          <p:spTgt spid="12"/>
                                        </p:tgtEl>
                                      </p:cBhvr>
                                    </p:animEffect>
                                  </p:childTnLst>
                                </p:cTn>
                              </p:par>
                              <p:par>
                                <p:cTn id="23" presetID="22" presetClass="entr" presetSubtype="1"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wipe(up)">
                                      <p:cBhvr>
                                        <p:cTn id="2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0" grpId="0"/>
      <p:bldP spid="8" grpId="0"/>
      <p:bldP spid="11" grpId="0"/>
      <p:bldP spid="1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7F4B246-D001-4E7D-A945-C41D4B397BBA}"/>
              </a:ext>
            </a:extLst>
          </p:cNvPr>
          <p:cNvSpPr/>
          <p:nvPr/>
        </p:nvSpPr>
        <p:spPr>
          <a:xfrm>
            <a:off x="0" y="0"/>
            <a:ext cx="12192000" cy="13716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EF3EC0A2-797C-4BB9-A8EF-ED51538FAA17}"/>
              </a:ext>
            </a:extLst>
          </p:cNvPr>
          <p:cNvSpPr/>
          <p:nvPr/>
        </p:nvSpPr>
        <p:spPr>
          <a:xfrm>
            <a:off x="0" y="0"/>
            <a:ext cx="12192000" cy="1106129"/>
          </a:xfrm>
          <a:prstGeom prst="rect">
            <a:avLst/>
          </a:prstGeom>
          <a:solidFill>
            <a:srgbClr val="65FF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6A6FF95B-F782-49A5-A974-A2E83A575CA5}"/>
              </a:ext>
            </a:extLst>
          </p:cNvPr>
          <p:cNvSpPr txBox="1"/>
          <p:nvPr/>
        </p:nvSpPr>
        <p:spPr>
          <a:xfrm>
            <a:off x="948812" y="553064"/>
            <a:ext cx="10294374" cy="461665"/>
          </a:xfrm>
          <a:prstGeom prst="rect">
            <a:avLst/>
          </a:prstGeom>
          <a:noFill/>
        </p:spPr>
        <p:txBody>
          <a:bodyPr wrap="square" rtlCol="0">
            <a:spAutoFit/>
          </a:bodyPr>
          <a:lstStyle/>
          <a:p>
            <a:pPr lvl="0">
              <a:defRPr/>
            </a:pPr>
            <a:r>
              <a:rPr lang="en-US" sz="2400" b="1" dirty="0">
                <a:solidFill>
                  <a:prstClr val="black"/>
                </a:solidFill>
              </a:rPr>
              <a:t>Example 5-7</a:t>
            </a:r>
            <a:endPar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A56A04F2-CDEB-443E-AED3-1D0BF2A72BA5}"/>
              </a:ext>
            </a:extLst>
          </p:cNvPr>
          <p:cNvSpPr txBox="1"/>
          <p:nvPr/>
        </p:nvSpPr>
        <p:spPr>
          <a:xfrm>
            <a:off x="948812" y="1493855"/>
            <a:ext cx="10294372" cy="646331"/>
          </a:xfrm>
          <a:prstGeom prst="rect">
            <a:avLst/>
          </a:prstGeom>
          <a:noFill/>
        </p:spPr>
        <p:txBody>
          <a:bodyPr wrap="square">
            <a:spAutoFit/>
          </a:bodyPr>
          <a:lstStyle/>
          <a:p>
            <a:r>
              <a:rPr lang="en-US" b="1" dirty="0"/>
              <a:t>Assuming that ROM space starting at 250H contains “America”, write a program to transfer the bytes into RAM locations starting at 40H. </a:t>
            </a:r>
          </a:p>
        </p:txBody>
      </p:sp>
      <p:sp>
        <p:nvSpPr>
          <p:cNvPr id="11" name="TextBox 10">
            <a:extLst>
              <a:ext uri="{FF2B5EF4-FFF2-40B4-BE49-F238E27FC236}">
                <a16:creationId xmlns:a16="http://schemas.microsoft.com/office/drawing/2014/main" id="{589970B7-2AE8-4CED-80FC-31F24CF2060B}"/>
              </a:ext>
            </a:extLst>
          </p:cNvPr>
          <p:cNvSpPr txBox="1"/>
          <p:nvPr/>
        </p:nvSpPr>
        <p:spPr>
          <a:xfrm>
            <a:off x="948812" y="2340999"/>
            <a:ext cx="11243185" cy="4539704"/>
          </a:xfrm>
          <a:prstGeom prst="rect">
            <a:avLst/>
          </a:prstGeom>
          <a:noFill/>
        </p:spPr>
        <p:txBody>
          <a:bodyPr wrap="square">
            <a:spAutoFit/>
          </a:bodyPr>
          <a:lstStyle/>
          <a:p>
            <a:r>
              <a:rPr lang="en-US" sz="1700" b="1" dirty="0">
                <a:solidFill>
                  <a:srgbClr val="004620"/>
                </a:solidFill>
                <a:latin typeface="Courier New" panose="02070309020205020404" pitchFamily="49" charset="0"/>
                <a:cs typeface="Courier New" panose="02070309020205020404" pitchFamily="49" charset="0"/>
              </a:rPr>
              <a:t>;(a) This method uses a counter</a:t>
            </a:r>
          </a:p>
          <a:p>
            <a:r>
              <a:rPr lang="en-US" sz="1700" b="1" dirty="0">
                <a:solidFill>
                  <a:srgbClr val="004620"/>
                </a:solidFill>
                <a:latin typeface="Courier New" panose="02070309020205020404" pitchFamily="49" charset="0"/>
                <a:cs typeface="Courier New" panose="02070309020205020404" pitchFamily="49" charset="0"/>
              </a:rPr>
              <a:t>       	ORG	0000</a:t>
            </a:r>
          </a:p>
          <a:p>
            <a:r>
              <a:rPr lang="en-US" sz="1700" b="1" dirty="0">
                <a:solidFill>
                  <a:srgbClr val="004620"/>
                </a:solidFill>
                <a:latin typeface="Courier New" panose="02070309020205020404" pitchFamily="49" charset="0"/>
                <a:cs typeface="Courier New" panose="02070309020205020404" pitchFamily="49" charset="0"/>
              </a:rPr>
              <a:t>        	MOV 	DPTR,#MYDATA  	;load ROM pointer</a:t>
            </a:r>
          </a:p>
          <a:p>
            <a:r>
              <a:rPr lang="en-US" sz="1700" b="1" dirty="0">
                <a:solidFill>
                  <a:srgbClr val="004620"/>
                </a:solidFill>
                <a:latin typeface="Courier New" panose="02070309020205020404" pitchFamily="49" charset="0"/>
                <a:cs typeface="Courier New" panose="02070309020205020404" pitchFamily="49" charset="0"/>
              </a:rPr>
              <a:t>       		MOV 	R0,#40H     	;load RAM pointer</a:t>
            </a:r>
          </a:p>
          <a:p>
            <a:r>
              <a:rPr lang="en-US" sz="1700" b="1" dirty="0">
                <a:solidFill>
                  <a:srgbClr val="004620"/>
                </a:solidFill>
                <a:latin typeface="Courier New" panose="02070309020205020404" pitchFamily="49" charset="0"/>
                <a:cs typeface="Courier New" panose="02070309020205020404" pitchFamily="49" charset="0"/>
              </a:rPr>
              <a:t>       		MOV 	R2,#7     	;load counter</a:t>
            </a:r>
          </a:p>
          <a:p>
            <a:r>
              <a:rPr lang="en-US" sz="1700" b="1" dirty="0">
                <a:solidFill>
                  <a:srgbClr val="004620"/>
                </a:solidFill>
                <a:latin typeface="Courier New" panose="02070309020205020404" pitchFamily="49" charset="0"/>
                <a:cs typeface="Courier New" panose="02070309020205020404" pitchFamily="49" charset="0"/>
              </a:rPr>
              <a:t>  BACK:		CLR 	A        	;A = 0</a:t>
            </a:r>
          </a:p>
          <a:p>
            <a:r>
              <a:rPr lang="en-US" sz="1700" b="1" dirty="0">
                <a:solidFill>
                  <a:srgbClr val="004620"/>
                </a:solidFill>
                <a:latin typeface="Courier New" panose="02070309020205020404" pitchFamily="49" charset="0"/>
                <a:cs typeface="Courier New" panose="02070309020205020404" pitchFamily="49" charset="0"/>
              </a:rPr>
              <a:t>         	MOVC	A,@A+DPTR   	;move data from code space</a:t>
            </a:r>
          </a:p>
          <a:p>
            <a:r>
              <a:rPr lang="en-US" sz="1700" b="1" dirty="0">
                <a:solidFill>
                  <a:srgbClr val="004620"/>
                </a:solidFill>
                <a:latin typeface="Courier New" panose="02070309020205020404" pitchFamily="49" charset="0"/>
                <a:cs typeface="Courier New" panose="02070309020205020404" pitchFamily="49" charset="0"/>
              </a:rPr>
              <a:t>     		MOV	@R0,A       	;save it in RAM</a:t>
            </a:r>
          </a:p>
          <a:p>
            <a:r>
              <a:rPr lang="en-US" sz="1700" b="1" dirty="0">
                <a:solidFill>
                  <a:srgbClr val="004620"/>
                </a:solidFill>
                <a:latin typeface="Courier New" panose="02070309020205020404" pitchFamily="49" charset="0"/>
                <a:cs typeface="Courier New" panose="02070309020205020404" pitchFamily="49" charset="0"/>
              </a:rPr>
              <a:t>      		INC	DPTR       	;increment ROM pointer</a:t>
            </a:r>
          </a:p>
          <a:p>
            <a:r>
              <a:rPr lang="en-US" sz="1700" b="1" dirty="0">
                <a:solidFill>
                  <a:srgbClr val="004620"/>
                </a:solidFill>
                <a:latin typeface="Courier New" panose="02070309020205020404" pitchFamily="49" charset="0"/>
                <a:cs typeface="Courier New" panose="02070309020205020404" pitchFamily="49" charset="0"/>
              </a:rPr>
              <a:t>      		INC	R0          	;increment RAM pointer</a:t>
            </a:r>
          </a:p>
          <a:p>
            <a:r>
              <a:rPr lang="en-US" sz="1700" b="1" dirty="0">
                <a:solidFill>
                  <a:srgbClr val="004620"/>
                </a:solidFill>
                <a:latin typeface="Courier New" panose="02070309020205020404" pitchFamily="49" charset="0"/>
                <a:cs typeface="Courier New" panose="02070309020205020404" pitchFamily="49" charset="0"/>
              </a:rPr>
              <a:t>      		DJNZ	R2,BACK  	;loop until counter=0</a:t>
            </a:r>
          </a:p>
          <a:p>
            <a:r>
              <a:rPr lang="en-US" sz="1700" b="1" dirty="0">
                <a:solidFill>
                  <a:srgbClr val="004620"/>
                </a:solidFill>
                <a:latin typeface="Courier New" panose="02070309020205020404" pitchFamily="49" charset="0"/>
                <a:cs typeface="Courier New" panose="02070309020205020404" pitchFamily="49" charset="0"/>
              </a:rPr>
              <a:t>  HERE: 	SJMP	HERE</a:t>
            </a:r>
          </a:p>
          <a:p>
            <a:endParaRPr lang="en-US" sz="1700" b="1" dirty="0">
              <a:solidFill>
                <a:srgbClr val="004620"/>
              </a:solidFill>
              <a:latin typeface="Courier New" panose="02070309020205020404" pitchFamily="49" charset="0"/>
              <a:cs typeface="Courier New" panose="02070309020205020404" pitchFamily="49" charset="0"/>
            </a:endParaRPr>
          </a:p>
          <a:p>
            <a:r>
              <a:rPr lang="en-US" sz="1700" b="1" dirty="0">
                <a:solidFill>
                  <a:srgbClr val="004620"/>
                </a:solidFill>
                <a:latin typeface="Courier New" panose="02070309020205020404" pitchFamily="49" charset="0"/>
                <a:cs typeface="Courier New" panose="02070309020205020404" pitchFamily="49" charset="0"/>
              </a:rPr>
              <a:t> ;----------On-chip code space used for storing data</a:t>
            </a:r>
          </a:p>
          <a:p>
            <a:r>
              <a:rPr lang="en-US" sz="1700" b="1" dirty="0">
                <a:solidFill>
                  <a:srgbClr val="004620"/>
                </a:solidFill>
                <a:latin typeface="Courier New" panose="02070309020205020404" pitchFamily="49" charset="0"/>
                <a:cs typeface="Courier New" panose="02070309020205020404" pitchFamily="49" charset="0"/>
              </a:rPr>
              <a:t>      		ORG 	250H</a:t>
            </a:r>
          </a:p>
          <a:p>
            <a:r>
              <a:rPr lang="en-US" sz="1700" b="1" dirty="0">
                <a:solidFill>
                  <a:srgbClr val="004620"/>
                </a:solidFill>
                <a:latin typeface="Courier New" panose="02070309020205020404" pitchFamily="49" charset="0"/>
                <a:cs typeface="Courier New" panose="02070309020205020404" pitchFamily="49" charset="0"/>
              </a:rPr>
              <a:t>  MYDATA:	DB 	"AMERICA"</a:t>
            </a:r>
          </a:p>
          <a:p>
            <a:r>
              <a:rPr lang="en-US" sz="1700" b="1" dirty="0">
                <a:solidFill>
                  <a:srgbClr val="004620"/>
                </a:solidFill>
                <a:latin typeface="Courier New" panose="02070309020205020404" pitchFamily="49" charset="0"/>
                <a:cs typeface="Courier New" panose="02070309020205020404" pitchFamily="49" charset="0"/>
              </a:rPr>
              <a:t>  		END</a:t>
            </a:r>
          </a:p>
        </p:txBody>
      </p:sp>
      <p:sp>
        <p:nvSpPr>
          <p:cNvPr id="12" name="TextBox 11">
            <a:extLst>
              <a:ext uri="{FF2B5EF4-FFF2-40B4-BE49-F238E27FC236}">
                <a16:creationId xmlns:a16="http://schemas.microsoft.com/office/drawing/2014/main" id="{0BD49A13-274A-4D19-9B3F-75215B817F53}"/>
              </a:ext>
            </a:extLst>
          </p:cNvPr>
          <p:cNvSpPr txBox="1"/>
          <p:nvPr/>
        </p:nvSpPr>
        <p:spPr>
          <a:xfrm>
            <a:off x="-3" y="1879334"/>
            <a:ext cx="12192000" cy="461665"/>
          </a:xfrm>
          <a:prstGeom prst="rect">
            <a:avLst/>
          </a:prstGeom>
          <a:noFill/>
        </p:spPr>
        <p:txBody>
          <a:bodyPr wrap="square">
            <a:spAutoFit/>
          </a:bodyPr>
          <a:lstStyle/>
          <a:p>
            <a:pPr algn="ctr"/>
            <a:r>
              <a:rPr lang="en-US" sz="2400" b="1" dirty="0">
                <a:solidFill>
                  <a:srgbClr val="004620"/>
                </a:solidFill>
              </a:rPr>
              <a:t>Solution:</a:t>
            </a:r>
          </a:p>
        </p:txBody>
      </p:sp>
    </p:spTree>
    <p:extLst>
      <p:ext uri="{BB962C8B-B14F-4D97-AF65-F5344CB8AC3E}">
        <p14:creationId xmlns:p14="http://schemas.microsoft.com/office/powerpoint/2010/main" val="81522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anim calcmode="lin" valueType="num">
                                      <p:cBhvr>
                                        <p:cTn id="8" dur="500" fill="hold"/>
                                        <p:tgtEl>
                                          <p:spTgt spid="10"/>
                                        </p:tgtEl>
                                        <p:attrNameLst>
                                          <p:attrName>ppt_x</p:attrName>
                                        </p:attrNameLst>
                                      </p:cBhvr>
                                      <p:tavLst>
                                        <p:tav tm="0">
                                          <p:val>
                                            <p:strVal val="#ppt_x"/>
                                          </p:val>
                                        </p:tav>
                                        <p:tav tm="100000">
                                          <p:val>
                                            <p:strVal val="#ppt_x"/>
                                          </p:val>
                                        </p:tav>
                                      </p:tavLst>
                                    </p:anim>
                                    <p:anim calcmode="lin" valueType="num">
                                      <p:cBhvr>
                                        <p:cTn id="9" dur="5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wipe(down)">
                                      <p:cBhvr>
                                        <p:cTn id="14" dur="500"/>
                                        <p:tgtEl>
                                          <p:spTgt spid="8"/>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wipe(left)">
                                      <p:cBhvr>
                                        <p:cTn id="19" dur="500"/>
                                        <p:tgtEl>
                                          <p:spTgt spid="12"/>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wipe(left)">
                                      <p:cBhvr>
                                        <p:cTn id="2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8" grpId="0"/>
      <p:bldP spid="11" grpId="0"/>
      <p:bldP spid="1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7F4B246-D001-4E7D-A945-C41D4B397BBA}"/>
              </a:ext>
            </a:extLst>
          </p:cNvPr>
          <p:cNvSpPr/>
          <p:nvPr/>
        </p:nvSpPr>
        <p:spPr>
          <a:xfrm>
            <a:off x="0" y="0"/>
            <a:ext cx="12192000" cy="13716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EF3EC0A2-797C-4BB9-A8EF-ED51538FAA17}"/>
              </a:ext>
            </a:extLst>
          </p:cNvPr>
          <p:cNvSpPr/>
          <p:nvPr/>
        </p:nvSpPr>
        <p:spPr>
          <a:xfrm>
            <a:off x="0" y="0"/>
            <a:ext cx="12192000" cy="1106129"/>
          </a:xfrm>
          <a:prstGeom prst="rect">
            <a:avLst/>
          </a:prstGeom>
          <a:solidFill>
            <a:srgbClr val="65FF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6A6FF95B-F782-49A5-A974-A2E83A575CA5}"/>
              </a:ext>
            </a:extLst>
          </p:cNvPr>
          <p:cNvSpPr txBox="1"/>
          <p:nvPr/>
        </p:nvSpPr>
        <p:spPr>
          <a:xfrm>
            <a:off x="948812" y="553064"/>
            <a:ext cx="10294374" cy="461665"/>
          </a:xfrm>
          <a:prstGeom prst="rect">
            <a:avLst/>
          </a:prstGeom>
          <a:noFill/>
        </p:spPr>
        <p:txBody>
          <a:bodyPr wrap="square" rtlCol="0">
            <a:spAutoFit/>
          </a:bodyPr>
          <a:lstStyle/>
          <a:p>
            <a:pPr lvl="0">
              <a:defRPr/>
            </a:pPr>
            <a:r>
              <a:rPr lang="en-US" sz="2400" b="1" dirty="0">
                <a:solidFill>
                  <a:prstClr val="black"/>
                </a:solidFill>
              </a:rPr>
              <a:t>Example 5-7</a:t>
            </a:r>
            <a:endPar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A56A04F2-CDEB-443E-AED3-1D0BF2A72BA5}"/>
              </a:ext>
            </a:extLst>
          </p:cNvPr>
          <p:cNvSpPr txBox="1"/>
          <p:nvPr/>
        </p:nvSpPr>
        <p:spPr>
          <a:xfrm>
            <a:off x="948812" y="1493855"/>
            <a:ext cx="10294372" cy="646331"/>
          </a:xfrm>
          <a:prstGeom prst="rect">
            <a:avLst/>
          </a:prstGeom>
          <a:noFill/>
        </p:spPr>
        <p:txBody>
          <a:bodyPr wrap="square">
            <a:spAutoFit/>
          </a:bodyPr>
          <a:lstStyle/>
          <a:p>
            <a:r>
              <a:rPr lang="en-US" b="1" dirty="0"/>
              <a:t>Assuming that ROM space starting at 250H contains “America”, write a program to transfer the bytes into RAM locations starting at 40H. </a:t>
            </a:r>
          </a:p>
        </p:txBody>
      </p:sp>
      <p:sp>
        <p:nvSpPr>
          <p:cNvPr id="11" name="TextBox 10">
            <a:extLst>
              <a:ext uri="{FF2B5EF4-FFF2-40B4-BE49-F238E27FC236}">
                <a16:creationId xmlns:a16="http://schemas.microsoft.com/office/drawing/2014/main" id="{589970B7-2AE8-4CED-80FC-31F24CF2060B}"/>
              </a:ext>
            </a:extLst>
          </p:cNvPr>
          <p:cNvSpPr txBox="1"/>
          <p:nvPr/>
        </p:nvSpPr>
        <p:spPr>
          <a:xfrm>
            <a:off x="948812" y="2340999"/>
            <a:ext cx="11243185" cy="4539704"/>
          </a:xfrm>
          <a:prstGeom prst="rect">
            <a:avLst/>
          </a:prstGeom>
          <a:noFill/>
        </p:spPr>
        <p:txBody>
          <a:bodyPr wrap="square">
            <a:spAutoFit/>
          </a:bodyPr>
          <a:lstStyle/>
          <a:p>
            <a:r>
              <a:rPr lang="en-US" sz="1700" b="1" dirty="0">
                <a:solidFill>
                  <a:srgbClr val="004620"/>
                </a:solidFill>
                <a:latin typeface="Courier New" panose="02070309020205020404" pitchFamily="49" charset="0"/>
                <a:cs typeface="Courier New" panose="02070309020205020404" pitchFamily="49" charset="0"/>
              </a:rPr>
              <a:t>;(b) This method uses null char for end of string</a:t>
            </a:r>
          </a:p>
          <a:p>
            <a:r>
              <a:rPr lang="en-US" sz="1700" b="1" dirty="0">
                <a:solidFill>
                  <a:srgbClr val="004620"/>
                </a:solidFill>
                <a:latin typeface="Courier New" panose="02070309020205020404" pitchFamily="49" charset="0"/>
                <a:cs typeface="Courier New" panose="02070309020205020404" pitchFamily="49" charset="0"/>
              </a:rPr>
              <a:t>  		ORG	0000</a:t>
            </a:r>
          </a:p>
          <a:p>
            <a:r>
              <a:rPr lang="en-US" sz="1700" b="1" dirty="0">
                <a:solidFill>
                  <a:srgbClr val="004620"/>
                </a:solidFill>
                <a:latin typeface="Courier New" panose="02070309020205020404" pitchFamily="49" charset="0"/>
                <a:cs typeface="Courier New" panose="02070309020205020404" pitchFamily="49" charset="0"/>
              </a:rPr>
              <a:t>  		MOV 	DPTR,#MYDATA  	;load ROM pointer</a:t>
            </a:r>
          </a:p>
          <a:p>
            <a:r>
              <a:rPr lang="en-US" sz="1700" b="1" dirty="0">
                <a:solidFill>
                  <a:srgbClr val="004620"/>
                </a:solidFill>
                <a:latin typeface="Courier New" panose="02070309020205020404" pitchFamily="49" charset="0"/>
                <a:cs typeface="Courier New" panose="02070309020205020404" pitchFamily="49" charset="0"/>
              </a:rPr>
              <a:t>     		MOV 	R0,#40H   	;load RAM pointer</a:t>
            </a:r>
          </a:p>
          <a:p>
            <a:r>
              <a:rPr lang="en-US" sz="1700" b="1" dirty="0">
                <a:solidFill>
                  <a:srgbClr val="004620"/>
                </a:solidFill>
                <a:latin typeface="Courier New" panose="02070309020205020404" pitchFamily="49" charset="0"/>
                <a:cs typeface="Courier New" panose="02070309020205020404" pitchFamily="49" charset="0"/>
              </a:rPr>
              <a:t>  BACK:	CLR 	A         	;A=0</a:t>
            </a:r>
          </a:p>
          <a:p>
            <a:r>
              <a:rPr lang="en-US" sz="1700" b="1" dirty="0">
                <a:solidFill>
                  <a:srgbClr val="004620"/>
                </a:solidFill>
                <a:latin typeface="Courier New" panose="02070309020205020404" pitchFamily="49" charset="0"/>
                <a:cs typeface="Courier New" panose="02070309020205020404" pitchFamily="49" charset="0"/>
              </a:rPr>
              <a:t>    		MOVC	A,@A+DPTR 	;move data from code space</a:t>
            </a:r>
          </a:p>
          <a:p>
            <a:r>
              <a:rPr lang="en-US" sz="1700" b="1" dirty="0">
                <a:solidFill>
                  <a:srgbClr val="004620"/>
                </a:solidFill>
                <a:latin typeface="Courier New" panose="02070309020205020404" pitchFamily="49" charset="0"/>
                <a:cs typeface="Courier New" panose="02070309020205020404" pitchFamily="49" charset="0"/>
              </a:rPr>
              <a:t>    		JZ  	HERE   		;exit if null character</a:t>
            </a:r>
          </a:p>
          <a:p>
            <a:r>
              <a:rPr lang="en-US" sz="1700" b="1" dirty="0">
                <a:solidFill>
                  <a:srgbClr val="004620"/>
                </a:solidFill>
                <a:latin typeface="Courier New" panose="02070309020205020404" pitchFamily="49" charset="0"/>
                <a:cs typeface="Courier New" panose="02070309020205020404" pitchFamily="49" charset="0"/>
              </a:rPr>
              <a:t>    		MOV 	@R0,A   	;save it in RAM</a:t>
            </a:r>
          </a:p>
          <a:p>
            <a:r>
              <a:rPr lang="en-US" sz="1700" b="1" dirty="0">
                <a:solidFill>
                  <a:srgbClr val="004620"/>
                </a:solidFill>
                <a:latin typeface="Courier New" panose="02070309020205020404" pitchFamily="49" charset="0"/>
                <a:cs typeface="Courier New" panose="02070309020205020404" pitchFamily="49" charset="0"/>
              </a:rPr>
              <a:t>        	INC 	DPTR        	;increment ROM pointer</a:t>
            </a:r>
          </a:p>
          <a:p>
            <a:r>
              <a:rPr lang="en-US" sz="1700" b="1" dirty="0">
                <a:solidFill>
                  <a:srgbClr val="004620"/>
                </a:solidFill>
                <a:latin typeface="Courier New" panose="02070309020205020404" pitchFamily="49" charset="0"/>
                <a:cs typeface="Courier New" panose="02070309020205020404" pitchFamily="49" charset="0"/>
              </a:rPr>
              <a:t>       		INC 	R0       	;increment RAM pointer</a:t>
            </a:r>
          </a:p>
          <a:p>
            <a:r>
              <a:rPr lang="en-US" sz="1700" b="1" dirty="0">
                <a:solidFill>
                  <a:srgbClr val="004620"/>
                </a:solidFill>
                <a:latin typeface="Courier New" panose="02070309020205020404" pitchFamily="49" charset="0"/>
                <a:cs typeface="Courier New" panose="02070309020205020404" pitchFamily="49" charset="0"/>
              </a:rPr>
              <a:t>     		SJMP	BACK         	;loop</a:t>
            </a:r>
          </a:p>
          <a:p>
            <a:r>
              <a:rPr lang="en-US" sz="1700" b="1" dirty="0">
                <a:solidFill>
                  <a:srgbClr val="004620"/>
                </a:solidFill>
                <a:latin typeface="Courier New" panose="02070309020205020404" pitchFamily="49" charset="0"/>
                <a:cs typeface="Courier New" panose="02070309020205020404" pitchFamily="49" charset="0"/>
              </a:rPr>
              <a:t>  HERE: 	SJMP	HERE</a:t>
            </a:r>
          </a:p>
          <a:p>
            <a:r>
              <a:rPr lang="en-US" sz="1700" b="1" dirty="0">
                <a:solidFill>
                  <a:srgbClr val="004620"/>
                </a:solidFill>
                <a:latin typeface="Courier New" panose="02070309020205020404" pitchFamily="49" charset="0"/>
                <a:cs typeface="Courier New" panose="02070309020205020404" pitchFamily="49" charset="0"/>
              </a:rPr>
              <a:t> ;----------On-chip code space used for storing data</a:t>
            </a:r>
          </a:p>
          <a:p>
            <a:r>
              <a:rPr lang="en-US" sz="1700" b="1" dirty="0">
                <a:solidFill>
                  <a:srgbClr val="004620"/>
                </a:solidFill>
                <a:latin typeface="Courier New" panose="02070309020205020404" pitchFamily="49" charset="0"/>
                <a:cs typeface="Courier New" panose="02070309020205020404" pitchFamily="49" charset="0"/>
              </a:rPr>
              <a:t>  		ORG 	250H</a:t>
            </a:r>
          </a:p>
          <a:p>
            <a:r>
              <a:rPr lang="en-US" sz="1700" b="1" dirty="0">
                <a:solidFill>
                  <a:srgbClr val="004620"/>
                </a:solidFill>
                <a:latin typeface="Courier New" panose="02070309020205020404" pitchFamily="49" charset="0"/>
                <a:cs typeface="Courier New" panose="02070309020205020404" pitchFamily="49" charset="0"/>
              </a:rPr>
              <a:t>  MYDATA:	DB 	"AMERICA",0  	;notice null char for </a:t>
            </a:r>
          </a:p>
          <a:p>
            <a:r>
              <a:rPr lang="en-US" sz="1700" b="1" dirty="0">
                <a:solidFill>
                  <a:srgbClr val="004620"/>
                </a:solidFill>
                <a:latin typeface="Courier New" panose="02070309020205020404" pitchFamily="49" charset="0"/>
                <a:cs typeface="Courier New" panose="02070309020205020404" pitchFamily="49" charset="0"/>
              </a:rPr>
              <a:t>						;end of string</a:t>
            </a:r>
          </a:p>
          <a:p>
            <a:r>
              <a:rPr lang="en-US" sz="1700" b="1" dirty="0">
                <a:solidFill>
                  <a:srgbClr val="004620"/>
                </a:solidFill>
                <a:latin typeface="Courier New" panose="02070309020205020404" pitchFamily="49" charset="0"/>
                <a:cs typeface="Courier New" panose="02070309020205020404" pitchFamily="49" charset="0"/>
              </a:rPr>
              <a:t>        	END</a:t>
            </a:r>
          </a:p>
        </p:txBody>
      </p:sp>
      <p:sp>
        <p:nvSpPr>
          <p:cNvPr id="12" name="TextBox 11">
            <a:extLst>
              <a:ext uri="{FF2B5EF4-FFF2-40B4-BE49-F238E27FC236}">
                <a16:creationId xmlns:a16="http://schemas.microsoft.com/office/drawing/2014/main" id="{0BD49A13-274A-4D19-9B3F-75215B817F53}"/>
              </a:ext>
            </a:extLst>
          </p:cNvPr>
          <p:cNvSpPr txBox="1"/>
          <p:nvPr/>
        </p:nvSpPr>
        <p:spPr>
          <a:xfrm>
            <a:off x="-3" y="1879334"/>
            <a:ext cx="12192000" cy="461665"/>
          </a:xfrm>
          <a:prstGeom prst="rect">
            <a:avLst/>
          </a:prstGeom>
          <a:noFill/>
        </p:spPr>
        <p:txBody>
          <a:bodyPr wrap="square">
            <a:spAutoFit/>
          </a:bodyPr>
          <a:lstStyle/>
          <a:p>
            <a:pPr algn="ctr"/>
            <a:r>
              <a:rPr lang="en-US" sz="2400" b="1" dirty="0">
                <a:solidFill>
                  <a:srgbClr val="004620"/>
                </a:solidFill>
              </a:rPr>
              <a:t>Solution:</a:t>
            </a:r>
          </a:p>
        </p:txBody>
      </p:sp>
      <p:sp>
        <p:nvSpPr>
          <p:cNvPr id="2" name="Rectangle 1">
            <a:extLst>
              <a:ext uri="{FF2B5EF4-FFF2-40B4-BE49-F238E27FC236}">
                <a16:creationId xmlns:a16="http://schemas.microsoft.com/office/drawing/2014/main" id="{5D89B7B7-E775-44E9-80A0-18BB35D854DB}"/>
              </a:ext>
            </a:extLst>
          </p:cNvPr>
          <p:cNvSpPr/>
          <p:nvPr/>
        </p:nvSpPr>
        <p:spPr>
          <a:xfrm>
            <a:off x="9187543" y="3029683"/>
            <a:ext cx="2540000" cy="2888343"/>
          </a:xfrm>
          <a:prstGeom prst="rect">
            <a:avLst/>
          </a:prstGeom>
          <a:solidFill>
            <a:schemeClr val="bg1"/>
          </a:solidFill>
          <a:ln w="28575">
            <a:solidFill>
              <a:srgbClr val="007A37"/>
            </a:solidFill>
          </a:ln>
          <a:effectLst>
            <a:outerShdw blurRad="63500" sx="102000" sy="102000" algn="ctr" rotWithShape="0">
              <a:srgbClr val="007A37">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9854FE3D-FE8B-41C5-AA27-0A736ED10956}"/>
              </a:ext>
            </a:extLst>
          </p:cNvPr>
          <p:cNvSpPr txBox="1"/>
          <p:nvPr/>
        </p:nvSpPr>
        <p:spPr>
          <a:xfrm>
            <a:off x="9303656" y="3319693"/>
            <a:ext cx="2423887" cy="2308324"/>
          </a:xfrm>
          <a:prstGeom prst="rect">
            <a:avLst/>
          </a:prstGeom>
          <a:noFill/>
        </p:spPr>
        <p:txBody>
          <a:bodyPr wrap="square">
            <a:spAutoFit/>
          </a:bodyPr>
          <a:lstStyle/>
          <a:p>
            <a:r>
              <a:rPr lang="en-US" sz="1800" b="1" dirty="0">
                <a:solidFill>
                  <a:srgbClr val="004620"/>
                </a:solidFill>
                <a:latin typeface="Courier New" panose="02070309020205020404" pitchFamily="49" charset="0"/>
                <a:cs typeface="Courier New" panose="02070309020205020404" pitchFamily="49" charset="0"/>
              </a:rPr>
              <a:t>Notice the null character, 0, indicating the end of the string, and how we use the JZ instruction to detect that.</a:t>
            </a:r>
          </a:p>
        </p:txBody>
      </p:sp>
    </p:spTree>
    <p:extLst>
      <p:ext uri="{BB962C8B-B14F-4D97-AF65-F5344CB8AC3E}">
        <p14:creationId xmlns:p14="http://schemas.microsoft.com/office/powerpoint/2010/main" val="3727358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anim calcmode="lin" valueType="num">
                                      <p:cBhvr>
                                        <p:cTn id="8" dur="500" fill="hold"/>
                                        <p:tgtEl>
                                          <p:spTgt spid="10"/>
                                        </p:tgtEl>
                                        <p:attrNameLst>
                                          <p:attrName>ppt_x</p:attrName>
                                        </p:attrNameLst>
                                      </p:cBhvr>
                                      <p:tavLst>
                                        <p:tav tm="0">
                                          <p:val>
                                            <p:strVal val="#ppt_x"/>
                                          </p:val>
                                        </p:tav>
                                        <p:tav tm="100000">
                                          <p:val>
                                            <p:strVal val="#ppt_x"/>
                                          </p:val>
                                        </p:tav>
                                      </p:tavLst>
                                    </p:anim>
                                    <p:anim calcmode="lin" valueType="num">
                                      <p:cBhvr>
                                        <p:cTn id="9" dur="5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wipe(down)">
                                      <p:cBhvr>
                                        <p:cTn id="14" dur="500"/>
                                        <p:tgtEl>
                                          <p:spTgt spid="8"/>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wipe(left)">
                                      <p:cBhvr>
                                        <p:cTn id="19" dur="500"/>
                                        <p:tgtEl>
                                          <p:spTgt spid="12"/>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grpId="0" nodeType="click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wipe(down)">
                                      <p:cBhvr>
                                        <p:cTn id="24" dur="500"/>
                                        <p:tgtEl>
                                          <p:spTgt spid="11"/>
                                        </p:tgtEl>
                                      </p:cBhvr>
                                    </p:animEffect>
                                  </p:childTnLst>
                                </p:cTn>
                              </p:par>
                              <p:par>
                                <p:cTn id="25" presetID="22" presetClass="entr" presetSubtype="4"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wipe(down)">
                                      <p:cBhvr>
                                        <p:cTn id="27" dur="500"/>
                                        <p:tgtEl>
                                          <p:spTgt spid="13"/>
                                        </p:tgtEl>
                                      </p:cBhvr>
                                    </p:animEffect>
                                  </p:childTnLst>
                                </p:cTn>
                              </p:par>
                              <p:par>
                                <p:cTn id="28" presetID="22" presetClass="entr" presetSubtype="4" fill="hold" grpId="0" nodeType="withEffect">
                                  <p:stCondLst>
                                    <p:cond delay="0"/>
                                  </p:stCondLst>
                                  <p:childTnLst>
                                    <p:set>
                                      <p:cBhvr>
                                        <p:cTn id="29" dur="1" fill="hold">
                                          <p:stCondLst>
                                            <p:cond delay="0"/>
                                          </p:stCondLst>
                                        </p:cTn>
                                        <p:tgtEl>
                                          <p:spTgt spid="2"/>
                                        </p:tgtEl>
                                        <p:attrNameLst>
                                          <p:attrName>style.visibility</p:attrName>
                                        </p:attrNameLst>
                                      </p:cBhvr>
                                      <p:to>
                                        <p:strVal val="visible"/>
                                      </p:to>
                                    </p:set>
                                    <p:animEffect transition="in" filter="wipe(down)">
                                      <p:cBhvr>
                                        <p:cTn id="3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8" grpId="0"/>
      <p:bldP spid="11" grpId="0"/>
      <p:bldP spid="12" grpId="0"/>
      <p:bldP spid="2" grpId="0" animBg="1"/>
      <p:bldP spid="1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9042B243-DCCD-460F-908E-49870336F559}"/>
              </a:ext>
            </a:extLst>
          </p:cNvPr>
          <p:cNvSpPr/>
          <p:nvPr/>
        </p:nvSpPr>
        <p:spPr>
          <a:xfrm>
            <a:off x="8302170" y="5167085"/>
            <a:ext cx="3352802" cy="1457165"/>
          </a:xfrm>
          <a:prstGeom prst="rect">
            <a:avLst/>
          </a:prstGeom>
          <a:solidFill>
            <a:schemeClr val="bg1"/>
          </a:solidFill>
          <a:ln w="28575">
            <a:solidFill>
              <a:srgbClr val="007A37"/>
            </a:solidFill>
          </a:ln>
          <a:effectLst>
            <a:outerShdw blurRad="63500" sx="102000" sy="102000" algn="ctr" rotWithShape="0">
              <a:srgbClr val="007A37">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87F4B246-D001-4E7D-A945-C41D4B397BBA}"/>
              </a:ext>
            </a:extLst>
          </p:cNvPr>
          <p:cNvSpPr/>
          <p:nvPr/>
        </p:nvSpPr>
        <p:spPr>
          <a:xfrm>
            <a:off x="0" y="0"/>
            <a:ext cx="12192000" cy="13716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EF3EC0A2-797C-4BB9-A8EF-ED51538FAA17}"/>
              </a:ext>
            </a:extLst>
          </p:cNvPr>
          <p:cNvSpPr/>
          <p:nvPr/>
        </p:nvSpPr>
        <p:spPr>
          <a:xfrm>
            <a:off x="0" y="0"/>
            <a:ext cx="12192000" cy="1106129"/>
          </a:xfrm>
          <a:prstGeom prst="rect">
            <a:avLst/>
          </a:prstGeom>
          <a:solidFill>
            <a:srgbClr val="65FF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6A6FF95B-F782-49A5-A974-A2E83A575CA5}"/>
              </a:ext>
            </a:extLst>
          </p:cNvPr>
          <p:cNvSpPr txBox="1"/>
          <p:nvPr/>
        </p:nvSpPr>
        <p:spPr>
          <a:xfrm>
            <a:off x="948812" y="553064"/>
            <a:ext cx="10294374" cy="461665"/>
          </a:xfrm>
          <a:prstGeom prst="rect">
            <a:avLst/>
          </a:prstGeom>
          <a:noFill/>
        </p:spPr>
        <p:txBody>
          <a:bodyPr wrap="square" rtlCol="0">
            <a:spAutoFit/>
          </a:bodyPr>
          <a:lstStyle/>
          <a:p>
            <a:pPr lvl="0">
              <a:defRPr/>
            </a:pPr>
            <a:r>
              <a:rPr lang="en-US" sz="2400" b="1" dirty="0">
                <a:solidFill>
                  <a:prstClr val="black"/>
                </a:solidFill>
              </a:rPr>
              <a:t>Example 5-8</a:t>
            </a:r>
            <a:endPar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A56A04F2-CDEB-443E-AED3-1D0BF2A72BA5}"/>
              </a:ext>
            </a:extLst>
          </p:cNvPr>
          <p:cNvSpPr txBox="1"/>
          <p:nvPr/>
        </p:nvSpPr>
        <p:spPr>
          <a:xfrm>
            <a:off x="948810" y="1493855"/>
            <a:ext cx="10294374" cy="461665"/>
          </a:xfrm>
          <a:prstGeom prst="rect">
            <a:avLst/>
          </a:prstGeom>
          <a:noFill/>
        </p:spPr>
        <p:txBody>
          <a:bodyPr wrap="square">
            <a:spAutoFit/>
          </a:bodyPr>
          <a:lstStyle/>
          <a:p>
            <a:r>
              <a:rPr lang="en-US" sz="2400" b="1" dirty="0"/>
              <a:t>Write a program to get the x value from P1 and send x2 to P2, continuously.</a:t>
            </a:r>
          </a:p>
        </p:txBody>
      </p:sp>
      <p:sp>
        <p:nvSpPr>
          <p:cNvPr id="11" name="TextBox 10">
            <a:extLst>
              <a:ext uri="{FF2B5EF4-FFF2-40B4-BE49-F238E27FC236}">
                <a16:creationId xmlns:a16="http://schemas.microsoft.com/office/drawing/2014/main" id="{589970B7-2AE8-4CED-80FC-31F24CF2060B}"/>
              </a:ext>
            </a:extLst>
          </p:cNvPr>
          <p:cNvSpPr txBox="1"/>
          <p:nvPr/>
        </p:nvSpPr>
        <p:spPr>
          <a:xfrm>
            <a:off x="723605" y="2339033"/>
            <a:ext cx="11468396" cy="4093428"/>
          </a:xfrm>
          <a:prstGeom prst="rect">
            <a:avLst/>
          </a:prstGeom>
          <a:noFill/>
        </p:spPr>
        <p:txBody>
          <a:bodyPr wrap="square">
            <a:spAutoFit/>
          </a:bodyPr>
          <a:lstStyle/>
          <a:p>
            <a:r>
              <a:rPr lang="en-US" sz="2000" b="1" dirty="0">
                <a:solidFill>
                  <a:srgbClr val="004620"/>
                </a:solidFill>
                <a:latin typeface="Courier New" panose="02070309020205020404" pitchFamily="49" charset="0"/>
                <a:cs typeface="Courier New" panose="02070309020205020404" pitchFamily="49" charset="0"/>
              </a:rPr>
              <a:t>		ORG	0</a:t>
            </a:r>
          </a:p>
          <a:p>
            <a:r>
              <a:rPr lang="en-US" sz="2000" b="1" dirty="0">
                <a:solidFill>
                  <a:srgbClr val="004620"/>
                </a:solidFill>
                <a:latin typeface="Courier New" panose="02070309020205020404" pitchFamily="49" charset="0"/>
                <a:cs typeface="Courier New" panose="02070309020205020404" pitchFamily="49" charset="0"/>
              </a:rPr>
              <a:t>		MOV	DPTR,#300H		;load look-up table address</a:t>
            </a:r>
          </a:p>
          <a:p>
            <a:r>
              <a:rPr lang="en-US" sz="2000" b="1" dirty="0">
                <a:solidFill>
                  <a:srgbClr val="004620"/>
                </a:solidFill>
                <a:latin typeface="Courier New" panose="02070309020205020404" pitchFamily="49" charset="0"/>
                <a:cs typeface="Courier New" panose="02070309020205020404" pitchFamily="49" charset="0"/>
              </a:rPr>
              <a:t>		MOV	A,#0FFH		;A=FF</a:t>
            </a:r>
          </a:p>
          <a:p>
            <a:r>
              <a:rPr lang="en-US" sz="2000" b="1" dirty="0">
                <a:solidFill>
                  <a:srgbClr val="004620"/>
                </a:solidFill>
                <a:latin typeface="Courier New" panose="02070309020205020404" pitchFamily="49" charset="0"/>
                <a:cs typeface="Courier New" panose="02070309020205020404" pitchFamily="49" charset="0"/>
              </a:rPr>
              <a:t>		MOV	P1,A			;configure P1 as input port</a:t>
            </a:r>
          </a:p>
          <a:p>
            <a:r>
              <a:rPr lang="en-US" sz="2000" b="1" dirty="0">
                <a:solidFill>
                  <a:srgbClr val="004620"/>
                </a:solidFill>
                <a:latin typeface="Courier New" panose="02070309020205020404" pitchFamily="49" charset="0"/>
                <a:cs typeface="Courier New" panose="02070309020205020404" pitchFamily="49" charset="0"/>
              </a:rPr>
              <a:t>BACK:		MOV	A,P1			;get X</a:t>
            </a:r>
          </a:p>
          <a:p>
            <a:r>
              <a:rPr lang="en-US" sz="2000" b="1" dirty="0">
                <a:solidFill>
                  <a:srgbClr val="004620"/>
                </a:solidFill>
                <a:latin typeface="Courier New" panose="02070309020205020404" pitchFamily="49" charset="0"/>
                <a:cs typeface="Courier New" panose="02070309020205020404" pitchFamily="49" charset="0"/>
              </a:rPr>
              <a:t>		MOVC	A,@A+DPTR		;get X squared from table</a:t>
            </a:r>
          </a:p>
          <a:p>
            <a:r>
              <a:rPr lang="en-US" sz="2000" b="1" dirty="0">
                <a:solidFill>
                  <a:srgbClr val="004620"/>
                </a:solidFill>
                <a:latin typeface="Courier New" panose="02070309020205020404" pitchFamily="49" charset="0"/>
                <a:cs typeface="Courier New" panose="02070309020205020404" pitchFamily="49" charset="0"/>
              </a:rPr>
              <a:t>		MOV	P2,A			;issue it to P2</a:t>
            </a:r>
          </a:p>
          <a:p>
            <a:r>
              <a:rPr lang="en-US" sz="2000" b="1" dirty="0">
                <a:solidFill>
                  <a:srgbClr val="004620"/>
                </a:solidFill>
                <a:latin typeface="Courier New" panose="02070309020205020404" pitchFamily="49" charset="0"/>
                <a:cs typeface="Courier New" panose="02070309020205020404" pitchFamily="49" charset="0"/>
              </a:rPr>
              <a:t>		SJMP	BACK			;keep doing it</a:t>
            </a:r>
          </a:p>
          <a:p>
            <a:endParaRPr lang="en-US" sz="2000" b="1" dirty="0">
              <a:solidFill>
                <a:srgbClr val="004620"/>
              </a:solidFill>
              <a:latin typeface="Courier New" panose="02070309020205020404" pitchFamily="49" charset="0"/>
              <a:cs typeface="Courier New" panose="02070309020205020404" pitchFamily="49" charset="0"/>
            </a:endParaRPr>
          </a:p>
          <a:p>
            <a:r>
              <a:rPr lang="en-US" sz="2000" b="1" dirty="0">
                <a:solidFill>
                  <a:srgbClr val="004620"/>
                </a:solidFill>
                <a:latin typeface="Courier New" panose="02070309020205020404" pitchFamily="49" charset="0"/>
                <a:cs typeface="Courier New" panose="02070309020205020404" pitchFamily="49" charset="0"/>
              </a:rPr>
              <a:t>		ORG	300H</a:t>
            </a:r>
          </a:p>
          <a:p>
            <a:r>
              <a:rPr lang="en-US" sz="2000" b="1" dirty="0">
                <a:solidFill>
                  <a:srgbClr val="004620"/>
                </a:solidFill>
                <a:latin typeface="Courier New" panose="02070309020205020404" pitchFamily="49" charset="0"/>
                <a:cs typeface="Courier New" panose="02070309020205020404" pitchFamily="49" charset="0"/>
              </a:rPr>
              <a:t>XSQR_TABLE:</a:t>
            </a:r>
          </a:p>
          <a:p>
            <a:r>
              <a:rPr lang="en-US" sz="2000" b="1" dirty="0">
                <a:solidFill>
                  <a:srgbClr val="004620"/>
                </a:solidFill>
                <a:latin typeface="Courier New" panose="02070309020205020404" pitchFamily="49" charset="0"/>
                <a:cs typeface="Courier New" panose="02070309020205020404" pitchFamily="49" charset="0"/>
              </a:rPr>
              <a:t>		DB	0,1,4,9,16,25,36,49,64,81</a:t>
            </a:r>
          </a:p>
          <a:p>
            <a:r>
              <a:rPr lang="en-US" sz="2000" b="1" dirty="0">
                <a:solidFill>
                  <a:srgbClr val="004620"/>
                </a:solidFill>
                <a:latin typeface="Courier New" panose="02070309020205020404" pitchFamily="49" charset="0"/>
                <a:cs typeface="Courier New" panose="02070309020205020404" pitchFamily="49" charset="0"/>
              </a:rPr>
              <a:t>		END</a:t>
            </a:r>
          </a:p>
        </p:txBody>
      </p:sp>
      <p:sp>
        <p:nvSpPr>
          <p:cNvPr id="12" name="TextBox 11">
            <a:extLst>
              <a:ext uri="{FF2B5EF4-FFF2-40B4-BE49-F238E27FC236}">
                <a16:creationId xmlns:a16="http://schemas.microsoft.com/office/drawing/2014/main" id="{0BD49A13-274A-4D19-9B3F-75215B817F53}"/>
              </a:ext>
            </a:extLst>
          </p:cNvPr>
          <p:cNvSpPr txBox="1"/>
          <p:nvPr/>
        </p:nvSpPr>
        <p:spPr>
          <a:xfrm>
            <a:off x="0" y="2038492"/>
            <a:ext cx="12192000" cy="461665"/>
          </a:xfrm>
          <a:prstGeom prst="rect">
            <a:avLst/>
          </a:prstGeom>
          <a:noFill/>
        </p:spPr>
        <p:txBody>
          <a:bodyPr wrap="square">
            <a:spAutoFit/>
          </a:bodyPr>
          <a:lstStyle/>
          <a:p>
            <a:pPr algn="ctr"/>
            <a:r>
              <a:rPr lang="en-US" sz="2400" b="1" dirty="0">
                <a:solidFill>
                  <a:srgbClr val="004620"/>
                </a:solidFill>
              </a:rPr>
              <a:t>Solution:</a:t>
            </a:r>
          </a:p>
        </p:txBody>
      </p:sp>
      <p:sp>
        <p:nvSpPr>
          <p:cNvPr id="9" name="TextBox 8">
            <a:extLst>
              <a:ext uri="{FF2B5EF4-FFF2-40B4-BE49-F238E27FC236}">
                <a16:creationId xmlns:a16="http://schemas.microsoft.com/office/drawing/2014/main" id="{AEEA051D-4022-4866-AA4A-25283806C39F}"/>
              </a:ext>
            </a:extLst>
          </p:cNvPr>
          <p:cNvSpPr txBox="1"/>
          <p:nvPr/>
        </p:nvSpPr>
        <p:spPr>
          <a:xfrm>
            <a:off x="8302170" y="5292712"/>
            <a:ext cx="3352802" cy="1200329"/>
          </a:xfrm>
          <a:prstGeom prst="rect">
            <a:avLst/>
          </a:prstGeom>
          <a:noFill/>
        </p:spPr>
        <p:txBody>
          <a:bodyPr wrap="square">
            <a:spAutoFit/>
          </a:bodyPr>
          <a:lstStyle/>
          <a:p>
            <a:pPr algn="ctr"/>
            <a:r>
              <a:rPr lang="en-US" sz="1800" b="1" dirty="0">
                <a:solidFill>
                  <a:srgbClr val="004620"/>
                </a:solidFill>
                <a:latin typeface="Courier New" panose="02070309020205020404" pitchFamily="49" charset="0"/>
                <a:cs typeface="Courier New" panose="02070309020205020404" pitchFamily="49" charset="0"/>
              </a:rPr>
              <a:t>Notice that the first instruction could be replaced with “MOV DPTR,#XSQR_TABLE”</a:t>
            </a:r>
          </a:p>
        </p:txBody>
      </p:sp>
    </p:spTree>
    <p:extLst>
      <p:ext uri="{BB962C8B-B14F-4D97-AF65-F5344CB8AC3E}">
        <p14:creationId xmlns:p14="http://schemas.microsoft.com/office/powerpoint/2010/main" val="42300636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anim calcmode="lin" valueType="num">
                                      <p:cBhvr>
                                        <p:cTn id="8" dur="500" fill="hold"/>
                                        <p:tgtEl>
                                          <p:spTgt spid="10"/>
                                        </p:tgtEl>
                                        <p:attrNameLst>
                                          <p:attrName>ppt_x</p:attrName>
                                        </p:attrNameLst>
                                      </p:cBhvr>
                                      <p:tavLst>
                                        <p:tav tm="0">
                                          <p:val>
                                            <p:strVal val="#ppt_x"/>
                                          </p:val>
                                        </p:tav>
                                        <p:tav tm="100000">
                                          <p:val>
                                            <p:strVal val="#ppt_x"/>
                                          </p:val>
                                        </p:tav>
                                      </p:tavLst>
                                    </p:anim>
                                    <p:anim calcmode="lin" valueType="num">
                                      <p:cBhvr>
                                        <p:cTn id="9" dur="5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wipe(down)">
                                      <p:cBhvr>
                                        <p:cTn id="14" dur="500"/>
                                        <p:tgtEl>
                                          <p:spTgt spid="8"/>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wipe(left)">
                                      <p:cBhvr>
                                        <p:cTn id="19" dur="500"/>
                                        <p:tgtEl>
                                          <p:spTgt spid="12"/>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1" fill="hold" grpId="0" nodeType="click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wipe(up)">
                                      <p:cBhvr>
                                        <p:cTn id="24" dur="500"/>
                                        <p:tgtEl>
                                          <p:spTgt spid="13"/>
                                        </p:tgtEl>
                                      </p:cBhvr>
                                    </p:animEffect>
                                  </p:childTnLst>
                                </p:cTn>
                              </p:par>
                              <p:par>
                                <p:cTn id="25" presetID="22" presetClass="entr" presetSubtype="1"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wipe(up)">
                                      <p:cBhvr>
                                        <p:cTn id="27" dur="500"/>
                                        <p:tgtEl>
                                          <p:spTgt spid="9"/>
                                        </p:tgtEl>
                                      </p:cBhvr>
                                    </p:animEffect>
                                  </p:childTnLst>
                                </p:cTn>
                              </p:par>
                              <p:par>
                                <p:cTn id="28" presetID="22" presetClass="entr" presetSubtype="1" fill="hold" grpId="0" nodeType="with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wipe(up)">
                                      <p:cBhvr>
                                        <p:cTn id="3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0" grpId="0"/>
      <p:bldP spid="8" grpId="0"/>
      <p:bldP spid="11" grpId="0"/>
      <p:bldP spid="12" grpId="0"/>
      <p:bldP spid="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7F4B246-D001-4E7D-A945-C41D4B397BBA}"/>
              </a:ext>
            </a:extLst>
          </p:cNvPr>
          <p:cNvSpPr/>
          <p:nvPr/>
        </p:nvSpPr>
        <p:spPr>
          <a:xfrm>
            <a:off x="0" y="0"/>
            <a:ext cx="12192000" cy="13716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EF3EC0A2-797C-4BB9-A8EF-ED51538FAA17}"/>
              </a:ext>
            </a:extLst>
          </p:cNvPr>
          <p:cNvSpPr/>
          <p:nvPr/>
        </p:nvSpPr>
        <p:spPr>
          <a:xfrm>
            <a:off x="0" y="0"/>
            <a:ext cx="12192000" cy="1106129"/>
          </a:xfrm>
          <a:prstGeom prst="rect">
            <a:avLst/>
          </a:prstGeom>
          <a:solidFill>
            <a:srgbClr val="65FF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6A6FF95B-F782-49A5-A974-A2E83A575CA5}"/>
              </a:ext>
            </a:extLst>
          </p:cNvPr>
          <p:cNvSpPr txBox="1"/>
          <p:nvPr/>
        </p:nvSpPr>
        <p:spPr>
          <a:xfrm>
            <a:off x="948812" y="553064"/>
            <a:ext cx="10294374" cy="461665"/>
          </a:xfrm>
          <a:prstGeom prst="rect">
            <a:avLst/>
          </a:prstGeom>
          <a:noFill/>
        </p:spPr>
        <p:txBody>
          <a:bodyPr wrap="square" rtlCol="0">
            <a:spAutoFit/>
          </a:bodyPr>
          <a:lstStyle/>
          <a:p>
            <a:pPr lvl="0">
              <a:defRPr/>
            </a:pPr>
            <a:r>
              <a:rPr lang="en-US" sz="2400" b="1" dirty="0">
                <a:solidFill>
                  <a:prstClr val="black"/>
                </a:solidFill>
              </a:rPr>
              <a:t>Example 5-9</a:t>
            </a:r>
            <a:endPar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A56A04F2-CDEB-443E-AED3-1D0BF2A72BA5}"/>
              </a:ext>
            </a:extLst>
          </p:cNvPr>
          <p:cNvSpPr txBox="1"/>
          <p:nvPr/>
        </p:nvSpPr>
        <p:spPr>
          <a:xfrm>
            <a:off x="948810" y="1493855"/>
            <a:ext cx="10294374" cy="1569660"/>
          </a:xfrm>
          <a:prstGeom prst="rect">
            <a:avLst/>
          </a:prstGeom>
          <a:noFill/>
        </p:spPr>
        <p:txBody>
          <a:bodyPr wrap="square">
            <a:spAutoFit/>
          </a:bodyPr>
          <a:lstStyle/>
          <a:p>
            <a:r>
              <a:rPr lang="en-US" sz="2400" b="1" dirty="0"/>
              <a:t>Answer the following questions for Example 5-8.</a:t>
            </a:r>
          </a:p>
          <a:p>
            <a:r>
              <a:rPr lang="en-US" sz="2400" b="1" dirty="0"/>
              <a:t>(a) Indicate the content of ROM locations 300 - 309H.</a:t>
            </a:r>
          </a:p>
          <a:p>
            <a:r>
              <a:rPr lang="en-US" sz="2400" b="1" dirty="0"/>
              <a:t>(b) At what ROM location is the square of 6, and what value should be there?</a:t>
            </a:r>
          </a:p>
          <a:p>
            <a:r>
              <a:rPr lang="en-US" sz="2400" b="1" dirty="0"/>
              <a:t>(c) Assume that P1 has a value of 9: What value is at P2 (in binary)?</a:t>
            </a:r>
          </a:p>
        </p:txBody>
      </p:sp>
      <p:sp>
        <p:nvSpPr>
          <p:cNvPr id="11" name="TextBox 10">
            <a:extLst>
              <a:ext uri="{FF2B5EF4-FFF2-40B4-BE49-F238E27FC236}">
                <a16:creationId xmlns:a16="http://schemas.microsoft.com/office/drawing/2014/main" id="{589970B7-2AE8-4CED-80FC-31F24CF2060B}"/>
              </a:ext>
            </a:extLst>
          </p:cNvPr>
          <p:cNvSpPr txBox="1"/>
          <p:nvPr/>
        </p:nvSpPr>
        <p:spPr>
          <a:xfrm>
            <a:off x="948810" y="3326004"/>
            <a:ext cx="11468396" cy="3416320"/>
          </a:xfrm>
          <a:prstGeom prst="rect">
            <a:avLst/>
          </a:prstGeom>
          <a:noFill/>
        </p:spPr>
        <p:txBody>
          <a:bodyPr wrap="square">
            <a:spAutoFit/>
          </a:bodyPr>
          <a:lstStyle/>
          <a:p>
            <a:r>
              <a:rPr lang="en-US" sz="2400" b="1" dirty="0">
                <a:solidFill>
                  <a:srgbClr val="004620"/>
                </a:solidFill>
                <a:cs typeface="Courier New" panose="02070309020205020404" pitchFamily="49" charset="0"/>
              </a:rPr>
              <a:t>(a) All values are in hex.</a:t>
            </a:r>
          </a:p>
          <a:p>
            <a:r>
              <a:rPr lang="en-US" sz="2400" b="1" dirty="0">
                <a:solidFill>
                  <a:srgbClr val="004620"/>
                </a:solidFill>
                <a:cs typeface="Courier New" panose="02070309020205020404" pitchFamily="49" charset="0"/>
              </a:rPr>
              <a:t>	300 = (00)	301 = (01)  302 = (04)  303 = (09)</a:t>
            </a:r>
          </a:p>
          <a:p>
            <a:r>
              <a:rPr lang="en-US" sz="2400" b="1" dirty="0">
                <a:solidFill>
                  <a:srgbClr val="004620"/>
                </a:solidFill>
                <a:cs typeface="Courier New" panose="02070309020205020404" pitchFamily="49" charset="0"/>
              </a:rPr>
              <a:t>	304 = (10)	4 x	4 = 16 = 10 in hex</a:t>
            </a:r>
          </a:p>
          <a:p>
            <a:r>
              <a:rPr lang="en-US" sz="2400" b="1" dirty="0">
                <a:solidFill>
                  <a:srgbClr val="004620"/>
                </a:solidFill>
                <a:cs typeface="Courier New" panose="02070309020205020404" pitchFamily="49" charset="0"/>
              </a:rPr>
              <a:t>	305 = (19)	5 x	5 = 25 = 19 in hex</a:t>
            </a:r>
          </a:p>
          <a:p>
            <a:r>
              <a:rPr lang="en-US" sz="2400" b="1" dirty="0">
                <a:solidFill>
                  <a:srgbClr val="004620"/>
                </a:solidFill>
                <a:cs typeface="Courier New" panose="02070309020205020404" pitchFamily="49" charset="0"/>
              </a:rPr>
              <a:t>	306 = (24)	6 x	6 = 36 = 24H </a:t>
            </a:r>
          </a:p>
          <a:p>
            <a:r>
              <a:rPr lang="en-US" sz="2400" b="1" dirty="0">
                <a:solidFill>
                  <a:srgbClr val="004620"/>
                </a:solidFill>
                <a:cs typeface="Courier New" panose="02070309020205020404" pitchFamily="49" charset="0"/>
              </a:rPr>
              <a:t>	307 = (31)	308 = (40)  309 = (51)</a:t>
            </a:r>
          </a:p>
          <a:p>
            <a:endParaRPr lang="en-US" sz="2400" b="1" dirty="0">
              <a:solidFill>
                <a:srgbClr val="004620"/>
              </a:solidFill>
              <a:cs typeface="Courier New" panose="02070309020205020404" pitchFamily="49" charset="0"/>
            </a:endParaRPr>
          </a:p>
          <a:p>
            <a:r>
              <a:rPr lang="en-US" sz="2400" b="1" dirty="0">
                <a:solidFill>
                  <a:srgbClr val="004620"/>
                </a:solidFill>
                <a:cs typeface="Courier New" panose="02070309020205020404" pitchFamily="49" charset="0"/>
              </a:rPr>
              <a:t>(b) 306H; it is 24H </a:t>
            </a:r>
          </a:p>
          <a:p>
            <a:r>
              <a:rPr lang="en-US" sz="2400" b="1" dirty="0">
                <a:solidFill>
                  <a:srgbClr val="004620"/>
                </a:solidFill>
                <a:cs typeface="Courier New" panose="02070309020205020404" pitchFamily="49" charset="0"/>
              </a:rPr>
              <a:t>(c) 01010001B, which is 51H and 81 in decimal (9² = 81).</a:t>
            </a:r>
          </a:p>
        </p:txBody>
      </p:sp>
      <p:sp>
        <p:nvSpPr>
          <p:cNvPr id="12" name="TextBox 11">
            <a:extLst>
              <a:ext uri="{FF2B5EF4-FFF2-40B4-BE49-F238E27FC236}">
                <a16:creationId xmlns:a16="http://schemas.microsoft.com/office/drawing/2014/main" id="{0BD49A13-274A-4D19-9B3F-75215B817F53}"/>
              </a:ext>
            </a:extLst>
          </p:cNvPr>
          <p:cNvSpPr txBox="1"/>
          <p:nvPr/>
        </p:nvSpPr>
        <p:spPr>
          <a:xfrm>
            <a:off x="-3" y="2967335"/>
            <a:ext cx="12192000" cy="461665"/>
          </a:xfrm>
          <a:prstGeom prst="rect">
            <a:avLst/>
          </a:prstGeom>
          <a:noFill/>
        </p:spPr>
        <p:txBody>
          <a:bodyPr wrap="square">
            <a:spAutoFit/>
          </a:bodyPr>
          <a:lstStyle/>
          <a:p>
            <a:pPr algn="ctr"/>
            <a:r>
              <a:rPr lang="en-US" sz="2400" b="1" dirty="0">
                <a:solidFill>
                  <a:srgbClr val="004620"/>
                </a:solidFill>
              </a:rPr>
              <a:t>Solution:</a:t>
            </a:r>
          </a:p>
        </p:txBody>
      </p:sp>
    </p:spTree>
    <p:extLst>
      <p:ext uri="{BB962C8B-B14F-4D97-AF65-F5344CB8AC3E}">
        <p14:creationId xmlns:p14="http://schemas.microsoft.com/office/powerpoint/2010/main" val="1383158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anim calcmode="lin" valueType="num">
                                      <p:cBhvr>
                                        <p:cTn id="8" dur="500" fill="hold"/>
                                        <p:tgtEl>
                                          <p:spTgt spid="10"/>
                                        </p:tgtEl>
                                        <p:attrNameLst>
                                          <p:attrName>ppt_x</p:attrName>
                                        </p:attrNameLst>
                                      </p:cBhvr>
                                      <p:tavLst>
                                        <p:tav tm="0">
                                          <p:val>
                                            <p:strVal val="#ppt_x"/>
                                          </p:val>
                                        </p:tav>
                                        <p:tav tm="100000">
                                          <p:val>
                                            <p:strVal val="#ppt_x"/>
                                          </p:val>
                                        </p:tav>
                                      </p:tavLst>
                                    </p:anim>
                                    <p:anim calcmode="lin" valueType="num">
                                      <p:cBhvr>
                                        <p:cTn id="9" dur="5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wipe(down)">
                                      <p:cBhvr>
                                        <p:cTn id="14" dur="500"/>
                                        <p:tgtEl>
                                          <p:spTgt spid="8"/>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wipe(left)">
                                      <p:cBhvr>
                                        <p:cTn id="19" dur="500"/>
                                        <p:tgtEl>
                                          <p:spTgt spid="12"/>
                                        </p:tgtEl>
                                      </p:cBhvr>
                                    </p:animEffect>
                                  </p:childTnLst>
                                </p:cTn>
                              </p:par>
                            </p:childTnLst>
                          </p:cTn>
                        </p:par>
                      </p:childTnLst>
                    </p:cTn>
                  </p:par>
                  <p:par>
                    <p:cTn id="20" fill="hold">
                      <p:stCondLst>
                        <p:cond delay="indefinite"/>
                      </p:stCondLst>
                      <p:childTnLst>
                        <p:par>
                          <p:cTn id="21" fill="hold">
                            <p:stCondLst>
                              <p:cond delay="0"/>
                            </p:stCondLst>
                            <p:childTnLst>
                              <p:par>
                                <p:cTn id="22" presetID="16" presetClass="entr" presetSubtype="21" fill="hold" grpId="0" nodeType="click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barn(inVertical)">
                                      <p:cBhvr>
                                        <p:cTn id="2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8" grpId="0"/>
      <p:bldP spid="11" grpId="0"/>
      <p:bldP spid="1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4FEFEDF-5770-40AF-B49C-5BA88A191546}"/>
              </a:ext>
            </a:extLst>
          </p:cNvPr>
          <p:cNvSpPr txBox="1"/>
          <p:nvPr/>
        </p:nvSpPr>
        <p:spPr>
          <a:xfrm>
            <a:off x="0" y="2330245"/>
            <a:ext cx="12192000" cy="1938992"/>
          </a:xfrm>
          <a:prstGeom prst="rect">
            <a:avLst/>
          </a:prstGeom>
          <a:noFill/>
        </p:spPr>
        <p:txBody>
          <a:bodyPr wrap="square" rtlCol="0">
            <a:spAutoFit/>
          </a:bodyPr>
          <a:lstStyle/>
          <a:p>
            <a:pPr algn="ctr"/>
            <a:r>
              <a:rPr lang="en-US" sz="6000" b="1" dirty="0"/>
              <a:t>8051 </a:t>
            </a:r>
          </a:p>
          <a:p>
            <a:pPr algn="ctr"/>
            <a:r>
              <a:rPr lang="en-US" sz="6000" b="1" dirty="0"/>
              <a:t>ADDRESSING MODES</a:t>
            </a:r>
          </a:p>
        </p:txBody>
      </p:sp>
      <p:sp>
        <p:nvSpPr>
          <p:cNvPr id="5" name="TextBox 4">
            <a:extLst>
              <a:ext uri="{FF2B5EF4-FFF2-40B4-BE49-F238E27FC236}">
                <a16:creationId xmlns:a16="http://schemas.microsoft.com/office/drawing/2014/main" id="{3C3433A4-5538-42A5-8C39-9A740F184335}"/>
              </a:ext>
            </a:extLst>
          </p:cNvPr>
          <p:cNvSpPr txBox="1"/>
          <p:nvPr/>
        </p:nvSpPr>
        <p:spPr>
          <a:xfrm>
            <a:off x="0" y="4734232"/>
            <a:ext cx="12192000" cy="830997"/>
          </a:xfrm>
          <a:prstGeom prst="rect">
            <a:avLst/>
          </a:prstGeom>
          <a:noFill/>
        </p:spPr>
        <p:txBody>
          <a:bodyPr wrap="square" rtlCol="0">
            <a:spAutoFit/>
          </a:bodyPr>
          <a:lstStyle/>
          <a:p>
            <a:pPr algn="ctr"/>
            <a:r>
              <a:rPr lang="en-US" sz="4800" b="1" dirty="0">
                <a:solidFill>
                  <a:srgbClr val="007A37"/>
                </a:solidFill>
              </a:rPr>
              <a:t>Chapter 5</a:t>
            </a:r>
          </a:p>
        </p:txBody>
      </p:sp>
      <p:sp>
        <p:nvSpPr>
          <p:cNvPr id="6" name="Rectangle 5">
            <a:extLst>
              <a:ext uri="{FF2B5EF4-FFF2-40B4-BE49-F238E27FC236}">
                <a16:creationId xmlns:a16="http://schemas.microsoft.com/office/drawing/2014/main" id="{400D4B26-D679-4FB4-B936-3F88F1915D32}"/>
              </a:ext>
            </a:extLst>
          </p:cNvPr>
          <p:cNvSpPr/>
          <p:nvPr/>
        </p:nvSpPr>
        <p:spPr>
          <a:xfrm>
            <a:off x="0" y="6032090"/>
            <a:ext cx="12192000" cy="82591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72258540-EF72-4F66-AD3B-7B8F75230762}"/>
              </a:ext>
            </a:extLst>
          </p:cNvPr>
          <p:cNvSpPr/>
          <p:nvPr/>
        </p:nvSpPr>
        <p:spPr>
          <a:xfrm>
            <a:off x="0" y="6194322"/>
            <a:ext cx="12192000" cy="661811"/>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C120A785-9DB9-4E6F-9E3C-A13BDB0AA8F6}"/>
              </a:ext>
            </a:extLst>
          </p:cNvPr>
          <p:cNvCxnSpPr>
            <a:cxnSpLocks/>
          </p:cNvCxnSpPr>
          <p:nvPr/>
        </p:nvCxnSpPr>
        <p:spPr>
          <a:xfrm>
            <a:off x="373626" y="4269237"/>
            <a:ext cx="11444748" cy="0"/>
          </a:xfrm>
          <a:prstGeom prst="line">
            <a:avLst/>
          </a:prstGeom>
          <a:ln>
            <a:solidFill>
              <a:srgbClr val="00B050"/>
            </a:solidFill>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70807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anim calcmode="lin" valueType="num">
                                      <p:cBhvr>
                                        <p:cTn id="13" dur="1000" fill="hold"/>
                                        <p:tgtEl>
                                          <p:spTgt spid="9"/>
                                        </p:tgtEl>
                                        <p:attrNameLst>
                                          <p:attrName>ppt_x</p:attrName>
                                        </p:attrNameLst>
                                      </p:cBhvr>
                                      <p:tavLst>
                                        <p:tav tm="0">
                                          <p:val>
                                            <p:strVal val="#ppt_x"/>
                                          </p:val>
                                        </p:tav>
                                        <p:tav tm="100000">
                                          <p:val>
                                            <p:strVal val="#ppt_x"/>
                                          </p:val>
                                        </p:tav>
                                      </p:tavLst>
                                    </p:anim>
                                    <p:anim calcmode="lin" valueType="num">
                                      <p:cBhvr>
                                        <p:cTn id="14" dur="1000" fill="hold"/>
                                        <p:tgtEl>
                                          <p:spTgt spid="9"/>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1000"/>
                                        <p:tgtEl>
                                          <p:spTgt spid="4"/>
                                        </p:tgtEl>
                                      </p:cBhvr>
                                    </p:animEffect>
                                    <p:anim calcmode="lin" valueType="num">
                                      <p:cBhvr>
                                        <p:cTn id="18" dur="1000" fill="hold"/>
                                        <p:tgtEl>
                                          <p:spTgt spid="4"/>
                                        </p:tgtEl>
                                        <p:attrNameLst>
                                          <p:attrName>ppt_x</p:attrName>
                                        </p:attrNameLst>
                                      </p:cBhvr>
                                      <p:tavLst>
                                        <p:tav tm="0">
                                          <p:val>
                                            <p:strVal val="#ppt_x"/>
                                          </p:val>
                                        </p:tav>
                                        <p:tav tm="100000">
                                          <p:val>
                                            <p:strVal val="#ppt_x"/>
                                          </p:val>
                                        </p:tav>
                                      </p:tavLst>
                                    </p:anim>
                                    <p:anim calcmode="lin" valueType="num">
                                      <p:cBhvr>
                                        <p:cTn id="1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7F4B246-D001-4E7D-A945-C41D4B397BBA}"/>
              </a:ext>
            </a:extLst>
          </p:cNvPr>
          <p:cNvSpPr/>
          <p:nvPr/>
        </p:nvSpPr>
        <p:spPr>
          <a:xfrm>
            <a:off x="0" y="0"/>
            <a:ext cx="12192000" cy="13716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EF3EC0A2-797C-4BB9-A8EF-ED51538FAA17}"/>
              </a:ext>
            </a:extLst>
          </p:cNvPr>
          <p:cNvSpPr/>
          <p:nvPr/>
        </p:nvSpPr>
        <p:spPr>
          <a:xfrm>
            <a:off x="0" y="0"/>
            <a:ext cx="12192000" cy="1106129"/>
          </a:xfrm>
          <a:prstGeom prst="rect">
            <a:avLst/>
          </a:prstGeom>
          <a:solidFill>
            <a:srgbClr val="65FF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6A6FF95B-F782-49A5-A974-A2E83A575CA5}"/>
              </a:ext>
            </a:extLst>
          </p:cNvPr>
          <p:cNvSpPr txBox="1"/>
          <p:nvPr/>
        </p:nvSpPr>
        <p:spPr>
          <a:xfrm>
            <a:off x="948812" y="553064"/>
            <a:ext cx="10294374" cy="461665"/>
          </a:xfrm>
          <a:prstGeom prst="rect">
            <a:avLst/>
          </a:prstGeom>
          <a:noFill/>
        </p:spPr>
        <p:txBody>
          <a:bodyPr wrap="square" rtlCol="0">
            <a:spAutoFit/>
          </a:bodyPr>
          <a:lstStyle/>
          <a:p>
            <a:pPr lvl="0">
              <a:defRPr/>
            </a:pPr>
            <a:r>
              <a:rPr lang="en-US" sz="2400" b="1" dirty="0">
                <a:solidFill>
                  <a:prstClr val="black"/>
                </a:solidFill>
              </a:rPr>
              <a:t>Example 5-10</a:t>
            </a:r>
            <a:endPar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A56A04F2-CDEB-443E-AED3-1D0BF2A72BA5}"/>
              </a:ext>
            </a:extLst>
          </p:cNvPr>
          <p:cNvSpPr txBox="1"/>
          <p:nvPr/>
        </p:nvSpPr>
        <p:spPr>
          <a:xfrm>
            <a:off x="948810" y="1493855"/>
            <a:ext cx="10294374" cy="830997"/>
          </a:xfrm>
          <a:prstGeom prst="rect">
            <a:avLst/>
          </a:prstGeom>
          <a:noFill/>
        </p:spPr>
        <p:txBody>
          <a:bodyPr wrap="square">
            <a:spAutoFit/>
          </a:bodyPr>
          <a:lstStyle/>
          <a:p>
            <a:r>
              <a:rPr lang="en-US" sz="2400" b="1" dirty="0"/>
              <a:t>Write a program to toggle P1 a total of 200 times. Use RAM location 32H to hold your counter value instead of registers R0 - R7.</a:t>
            </a:r>
          </a:p>
        </p:txBody>
      </p:sp>
      <p:sp>
        <p:nvSpPr>
          <p:cNvPr id="11" name="TextBox 10">
            <a:extLst>
              <a:ext uri="{FF2B5EF4-FFF2-40B4-BE49-F238E27FC236}">
                <a16:creationId xmlns:a16="http://schemas.microsoft.com/office/drawing/2014/main" id="{589970B7-2AE8-4CED-80FC-31F24CF2060B}"/>
              </a:ext>
            </a:extLst>
          </p:cNvPr>
          <p:cNvSpPr txBox="1"/>
          <p:nvPr/>
        </p:nvSpPr>
        <p:spPr>
          <a:xfrm>
            <a:off x="948810" y="3616290"/>
            <a:ext cx="11468396" cy="1938992"/>
          </a:xfrm>
          <a:prstGeom prst="rect">
            <a:avLst/>
          </a:prstGeom>
          <a:noFill/>
        </p:spPr>
        <p:txBody>
          <a:bodyPr wrap="square">
            <a:spAutoFit/>
          </a:bodyPr>
          <a:lstStyle/>
          <a:p>
            <a:r>
              <a:rPr lang="en-US" sz="2400" b="1" dirty="0">
                <a:solidFill>
                  <a:srgbClr val="004620"/>
                </a:solidFill>
                <a:latin typeface="Courier New" panose="02070309020205020404" pitchFamily="49" charset="0"/>
                <a:cs typeface="Courier New" panose="02070309020205020404" pitchFamily="49" charset="0"/>
              </a:rPr>
              <a:t>	 MOV	  P1,#55H	;P1=55H</a:t>
            </a:r>
          </a:p>
          <a:p>
            <a:r>
              <a:rPr lang="en-US" sz="2400" b="1" dirty="0">
                <a:solidFill>
                  <a:srgbClr val="004620"/>
                </a:solidFill>
                <a:latin typeface="Courier New" panose="02070309020205020404" pitchFamily="49" charset="0"/>
                <a:cs typeface="Courier New" panose="02070309020205020404" pitchFamily="49" charset="0"/>
              </a:rPr>
              <a:t>	 MOV	  32H,#200	;load counter value into RAM loc 32h</a:t>
            </a:r>
          </a:p>
          <a:p>
            <a:r>
              <a:rPr lang="en-US" sz="2400" b="1" dirty="0">
                <a:solidFill>
                  <a:srgbClr val="004620"/>
                </a:solidFill>
                <a:latin typeface="Courier New" panose="02070309020205020404" pitchFamily="49" charset="0"/>
                <a:cs typeface="Courier New" panose="02070309020205020404" pitchFamily="49" charset="0"/>
              </a:rPr>
              <a:t>LOP1: CPL	  P1		;toggle P1</a:t>
            </a:r>
          </a:p>
          <a:p>
            <a:r>
              <a:rPr lang="en-US" sz="2400" b="1" dirty="0">
                <a:solidFill>
                  <a:srgbClr val="004620"/>
                </a:solidFill>
                <a:latin typeface="Courier New" panose="02070309020205020404" pitchFamily="49" charset="0"/>
                <a:cs typeface="Courier New" panose="02070309020205020404" pitchFamily="49" charset="0"/>
              </a:rPr>
              <a:t>	 ACALL DELAY</a:t>
            </a:r>
          </a:p>
          <a:p>
            <a:r>
              <a:rPr lang="en-US" sz="2400" b="1" dirty="0">
                <a:solidFill>
                  <a:srgbClr val="004620"/>
                </a:solidFill>
                <a:latin typeface="Courier New" panose="02070309020205020404" pitchFamily="49" charset="0"/>
                <a:cs typeface="Courier New" panose="02070309020205020404" pitchFamily="49" charset="0"/>
              </a:rPr>
              <a:t>	 DJNZ	  32H,LOP1	;repeat 200 times</a:t>
            </a:r>
          </a:p>
        </p:txBody>
      </p:sp>
      <p:sp>
        <p:nvSpPr>
          <p:cNvPr id="12" name="TextBox 11">
            <a:extLst>
              <a:ext uri="{FF2B5EF4-FFF2-40B4-BE49-F238E27FC236}">
                <a16:creationId xmlns:a16="http://schemas.microsoft.com/office/drawing/2014/main" id="{0BD49A13-274A-4D19-9B3F-75215B817F53}"/>
              </a:ext>
            </a:extLst>
          </p:cNvPr>
          <p:cNvSpPr txBox="1"/>
          <p:nvPr/>
        </p:nvSpPr>
        <p:spPr>
          <a:xfrm>
            <a:off x="-3" y="2967335"/>
            <a:ext cx="12192000" cy="461665"/>
          </a:xfrm>
          <a:prstGeom prst="rect">
            <a:avLst/>
          </a:prstGeom>
          <a:noFill/>
        </p:spPr>
        <p:txBody>
          <a:bodyPr wrap="square">
            <a:spAutoFit/>
          </a:bodyPr>
          <a:lstStyle/>
          <a:p>
            <a:pPr algn="ctr"/>
            <a:r>
              <a:rPr lang="en-US" sz="2400" b="1" dirty="0">
                <a:solidFill>
                  <a:srgbClr val="004620"/>
                </a:solidFill>
              </a:rPr>
              <a:t>Solution:</a:t>
            </a:r>
          </a:p>
        </p:txBody>
      </p:sp>
    </p:spTree>
    <p:extLst>
      <p:ext uri="{BB962C8B-B14F-4D97-AF65-F5344CB8AC3E}">
        <p14:creationId xmlns:p14="http://schemas.microsoft.com/office/powerpoint/2010/main" val="20745229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anim calcmode="lin" valueType="num">
                                      <p:cBhvr>
                                        <p:cTn id="8" dur="500" fill="hold"/>
                                        <p:tgtEl>
                                          <p:spTgt spid="10"/>
                                        </p:tgtEl>
                                        <p:attrNameLst>
                                          <p:attrName>ppt_x</p:attrName>
                                        </p:attrNameLst>
                                      </p:cBhvr>
                                      <p:tavLst>
                                        <p:tav tm="0">
                                          <p:val>
                                            <p:strVal val="#ppt_x"/>
                                          </p:val>
                                        </p:tav>
                                        <p:tav tm="100000">
                                          <p:val>
                                            <p:strVal val="#ppt_x"/>
                                          </p:val>
                                        </p:tav>
                                      </p:tavLst>
                                    </p:anim>
                                    <p:anim calcmode="lin" valueType="num">
                                      <p:cBhvr>
                                        <p:cTn id="9" dur="5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wipe(down)">
                                      <p:cBhvr>
                                        <p:cTn id="14" dur="500"/>
                                        <p:tgtEl>
                                          <p:spTgt spid="8"/>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wipe(left)">
                                      <p:cBhvr>
                                        <p:cTn id="19" dur="500"/>
                                        <p:tgtEl>
                                          <p:spTgt spid="12"/>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2" fill="hold" grpId="0" nodeType="click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wipe(right)">
                                      <p:cBhvr>
                                        <p:cTn id="2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8" grpId="0"/>
      <p:bldP spid="11" grpId="0"/>
      <p:bldP spid="1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7F4B246-D001-4E7D-A945-C41D4B397BBA}"/>
              </a:ext>
            </a:extLst>
          </p:cNvPr>
          <p:cNvSpPr/>
          <p:nvPr/>
        </p:nvSpPr>
        <p:spPr>
          <a:xfrm>
            <a:off x="0" y="0"/>
            <a:ext cx="12192000" cy="13716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EF3EC0A2-797C-4BB9-A8EF-ED51538FAA17}"/>
              </a:ext>
            </a:extLst>
          </p:cNvPr>
          <p:cNvSpPr/>
          <p:nvPr/>
        </p:nvSpPr>
        <p:spPr>
          <a:xfrm>
            <a:off x="0" y="0"/>
            <a:ext cx="12192000" cy="1106129"/>
          </a:xfrm>
          <a:prstGeom prst="rect">
            <a:avLst/>
          </a:prstGeom>
          <a:solidFill>
            <a:srgbClr val="65FF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6A6FF95B-F782-49A5-A974-A2E83A575CA5}"/>
              </a:ext>
            </a:extLst>
          </p:cNvPr>
          <p:cNvSpPr txBox="1"/>
          <p:nvPr/>
        </p:nvSpPr>
        <p:spPr>
          <a:xfrm>
            <a:off x="948812" y="553064"/>
            <a:ext cx="10294374" cy="461665"/>
          </a:xfrm>
          <a:prstGeom prst="rect">
            <a:avLst/>
          </a:prstGeom>
          <a:noFill/>
        </p:spPr>
        <p:txBody>
          <a:bodyPr wrap="square" rtlCol="0">
            <a:spAutoFit/>
          </a:bodyPr>
          <a:lstStyle/>
          <a:p>
            <a:pPr lvl="0">
              <a:defRPr/>
            </a:pPr>
            <a:r>
              <a:rPr lang="en-US" sz="2400" b="1" dirty="0">
                <a:solidFill>
                  <a:prstClr val="black"/>
                </a:solidFill>
              </a:rPr>
              <a:t>Example 5-11</a:t>
            </a:r>
            <a:endPar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A56A04F2-CDEB-443E-AED3-1D0BF2A72BA5}"/>
              </a:ext>
            </a:extLst>
          </p:cNvPr>
          <p:cNvSpPr txBox="1"/>
          <p:nvPr/>
        </p:nvSpPr>
        <p:spPr>
          <a:xfrm>
            <a:off x="948810" y="1493855"/>
            <a:ext cx="10294374" cy="2308324"/>
          </a:xfrm>
          <a:prstGeom prst="rect">
            <a:avLst/>
          </a:prstGeom>
          <a:noFill/>
        </p:spPr>
        <p:txBody>
          <a:bodyPr wrap="square">
            <a:spAutoFit/>
          </a:bodyPr>
          <a:lstStyle/>
          <a:p>
            <a:r>
              <a:rPr lang="en-US" sz="2400" b="1" dirty="0"/>
              <a:t>Find out to which byte each of the following bits belongs. Give the address of the RAM byte in hex.   					</a:t>
            </a:r>
          </a:p>
          <a:p>
            <a:r>
              <a:rPr lang="en-US" sz="2400" b="1" dirty="0"/>
              <a:t>(a) SETB 42H ;set bit 42H to 1	(d) SETB 28H ;set bit 28H to 1</a:t>
            </a:r>
          </a:p>
          <a:p>
            <a:r>
              <a:rPr lang="en-US" sz="2400" b="1" dirty="0"/>
              <a:t>(b) CLR 67H ;clear bit 67		(e) CLR 12 ;clear bit 12 (decimal)</a:t>
            </a:r>
          </a:p>
          <a:p>
            <a:r>
              <a:rPr lang="en-US" sz="2400" b="1" dirty="0"/>
              <a:t>(c) CLR 0FH ;clear bit 0FH		(f) SETB 05 </a:t>
            </a:r>
          </a:p>
          <a:p>
            <a:endParaRPr lang="en-US" sz="2400" b="1" dirty="0"/>
          </a:p>
        </p:txBody>
      </p:sp>
      <p:sp>
        <p:nvSpPr>
          <p:cNvPr id="11" name="TextBox 10">
            <a:extLst>
              <a:ext uri="{FF2B5EF4-FFF2-40B4-BE49-F238E27FC236}">
                <a16:creationId xmlns:a16="http://schemas.microsoft.com/office/drawing/2014/main" id="{589970B7-2AE8-4CED-80FC-31F24CF2060B}"/>
              </a:ext>
            </a:extLst>
          </p:cNvPr>
          <p:cNvSpPr txBox="1"/>
          <p:nvPr/>
        </p:nvSpPr>
        <p:spPr>
          <a:xfrm>
            <a:off x="948809" y="4209983"/>
            <a:ext cx="11243187" cy="2308324"/>
          </a:xfrm>
          <a:prstGeom prst="rect">
            <a:avLst/>
          </a:prstGeom>
          <a:noFill/>
        </p:spPr>
        <p:txBody>
          <a:bodyPr wrap="square">
            <a:spAutoFit/>
          </a:bodyPr>
          <a:lstStyle/>
          <a:p>
            <a:r>
              <a:rPr lang="en-US" sz="2400" b="1" dirty="0">
                <a:solidFill>
                  <a:srgbClr val="004620"/>
                </a:solidFill>
                <a:cs typeface="Courier New" panose="02070309020205020404" pitchFamily="49" charset="0"/>
              </a:rPr>
              <a:t>(a) RAM bit address of 42H belongs to D2 of RAM location 28H.</a:t>
            </a:r>
          </a:p>
          <a:p>
            <a:r>
              <a:rPr lang="en-US" sz="2400" b="1" dirty="0">
                <a:solidFill>
                  <a:srgbClr val="004620"/>
                </a:solidFill>
                <a:cs typeface="Courier New" panose="02070309020205020404" pitchFamily="49" charset="0"/>
              </a:rPr>
              <a:t>(b) RAM bit address of 67H belongs to D7 of RAM location 2CH.</a:t>
            </a:r>
          </a:p>
          <a:p>
            <a:r>
              <a:rPr lang="en-US" sz="2400" b="1" dirty="0">
                <a:solidFill>
                  <a:srgbClr val="004620"/>
                </a:solidFill>
                <a:cs typeface="Courier New" panose="02070309020205020404" pitchFamily="49" charset="0"/>
              </a:rPr>
              <a:t>(c) RAM bit address of 0FH belongs to D7 of RAM location 21H.</a:t>
            </a:r>
          </a:p>
          <a:p>
            <a:r>
              <a:rPr lang="en-US" sz="2400" b="1" dirty="0">
                <a:solidFill>
                  <a:srgbClr val="004620"/>
                </a:solidFill>
                <a:cs typeface="Courier New" panose="02070309020205020404" pitchFamily="49" charset="0"/>
              </a:rPr>
              <a:t>(d) RAM bit address of 28H belongs to D0 of RAM location 25H.</a:t>
            </a:r>
          </a:p>
          <a:p>
            <a:r>
              <a:rPr lang="en-US" sz="2400" b="1" dirty="0">
                <a:solidFill>
                  <a:srgbClr val="004620"/>
                </a:solidFill>
                <a:cs typeface="Courier New" panose="02070309020205020404" pitchFamily="49" charset="0"/>
              </a:rPr>
              <a:t>(e) RAM bit address of 12 belongs to D4 of RAM location 21H.</a:t>
            </a:r>
          </a:p>
          <a:p>
            <a:r>
              <a:rPr lang="en-US" sz="2400" b="1" dirty="0">
                <a:solidFill>
                  <a:srgbClr val="004620"/>
                </a:solidFill>
                <a:cs typeface="Courier New" panose="02070309020205020404" pitchFamily="49" charset="0"/>
              </a:rPr>
              <a:t>(f) RAM bit address of 05 belongs to D5 of RAM location 20H.</a:t>
            </a:r>
          </a:p>
        </p:txBody>
      </p:sp>
      <p:sp>
        <p:nvSpPr>
          <p:cNvPr id="12" name="TextBox 11">
            <a:extLst>
              <a:ext uri="{FF2B5EF4-FFF2-40B4-BE49-F238E27FC236}">
                <a16:creationId xmlns:a16="http://schemas.microsoft.com/office/drawing/2014/main" id="{0BD49A13-274A-4D19-9B3F-75215B817F53}"/>
              </a:ext>
            </a:extLst>
          </p:cNvPr>
          <p:cNvSpPr txBox="1"/>
          <p:nvPr/>
        </p:nvSpPr>
        <p:spPr>
          <a:xfrm>
            <a:off x="-4" y="3571346"/>
            <a:ext cx="12192000" cy="461665"/>
          </a:xfrm>
          <a:prstGeom prst="rect">
            <a:avLst/>
          </a:prstGeom>
          <a:noFill/>
        </p:spPr>
        <p:txBody>
          <a:bodyPr wrap="square">
            <a:spAutoFit/>
          </a:bodyPr>
          <a:lstStyle/>
          <a:p>
            <a:pPr algn="ctr"/>
            <a:r>
              <a:rPr lang="en-US" sz="2400" b="1" dirty="0">
                <a:solidFill>
                  <a:srgbClr val="004620"/>
                </a:solidFill>
              </a:rPr>
              <a:t>Solution:</a:t>
            </a:r>
          </a:p>
        </p:txBody>
      </p:sp>
    </p:spTree>
    <p:extLst>
      <p:ext uri="{BB962C8B-B14F-4D97-AF65-F5344CB8AC3E}">
        <p14:creationId xmlns:p14="http://schemas.microsoft.com/office/powerpoint/2010/main" val="355141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anim calcmode="lin" valueType="num">
                                      <p:cBhvr>
                                        <p:cTn id="8" dur="500" fill="hold"/>
                                        <p:tgtEl>
                                          <p:spTgt spid="10"/>
                                        </p:tgtEl>
                                        <p:attrNameLst>
                                          <p:attrName>ppt_x</p:attrName>
                                        </p:attrNameLst>
                                      </p:cBhvr>
                                      <p:tavLst>
                                        <p:tav tm="0">
                                          <p:val>
                                            <p:strVal val="#ppt_x"/>
                                          </p:val>
                                        </p:tav>
                                        <p:tav tm="100000">
                                          <p:val>
                                            <p:strVal val="#ppt_x"/>
                                          </p:val>
                                        </p:tav>
                                      </p:tavLst>
                                    </p:anim>
                                    <p:anim calcmode="lin" valueType="num">
                                      <p:cBhvr>
                                        <p:cTn id="9" dur="5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wipe(down)">
                                      <p:cBhvr>
                                        <p:cTn id="14" dur="500"/>
                                        <p:tgtEl>
                                          <p:spTgt spid="8"/>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wipe(left)">
                                      <p:cBhvr>
                                        <p:cTn id="19" dur="500"/>
                                        <p:tgtEl>
                                          <p:spTgt spid="12"/>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1" fill="hold" grpId="0" nodeType="click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wipe(up)">
                                      <p:cBhvr>
                                        <p:cTn id="2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8" grpId="0"/>
      <p:bldP spid="11" grpId="0"/>
      <p:bldP spid="1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7F4B246-D001-4E7D-A945-C41D4B397BBA}"/>
              </a:ext>
            </a:extLst>
          </p:cNvPr>
          <p:cNvSpPr/>
          <p:nvPr/>
        </p:nvSpPr>
        <p:spPr>
          <a:xfrm>
            <a:off x="0" y="0"/>
            <a:ext cx="12192000" cy="13716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EF3EC0A2-797C-4BB9-A8EF-ED51538FAA17}"/>
              </a:ext>
            </a:extLst>
          </p:cNvPr>
          <p:cNvSpPr/>
          <p:nvPr/>
        </p:nvSpPr>
        <p:spPr>
          <a:xfrm>
            <a:off x="0" y="0"/>
            <a:ext cx="12192000" cy="1106129"/>
          </a:xfrm>
          <a:prstGeom prst="rect">
            <a:avLst/>
          </a:prstGeom>
          <a:solidFill>
            <a:srgbClr val="65FF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6A6FF95B-F782-49A5-A974-A2E83A575CA5}"/>
              </a:ext>
            </a:extLst>
          </p:cNvPr>
          <p:cNvSpPr txBox="1"/>
          <p:nvPr/>
        </p:nvSpPr>
        <p:spPr>
          <a:xfrm>
            <a:off x="957944" y="2861492"/>
            <a:ext cx="4963884" cy="1200329"/>
          </a:xfrm>
          <a:prstGeom prst="rect">
            <a:avLst/>
          </a:prstGeom>
          <a:noFill/>
        </p:spPr>
        <p:txBody>
          <a:bodyPr wrap="square" rtlCol="0">
            <a:spAutoFit/>
          </a:bodyPr>
          <a:lstStyle/>
          <a:p>
            <a:pPr lvl="0" algn="ctr">
              <a:defRPr/>
            </a:pPr>
            <a:r>
              <a:rPr lang="en-US" sz="2400" b="1" dirty="0">
                <a:solidFill>
                  <a:prstClr val="black"/>
                </a:solidFill>
              </a:rPr>
              <a:t>Figure 5-1. 16 Bytes of Internal RAM. </a:t>
            </a:r>
          </a:p>
          <a:p>
            <a:pPr lvl="0" algn="ctr">
              <a:defRPr/>
            </a:pPr>
            <a:r>
              <a:rPr lang="en-US" sz="2400" b="1" dirty="0">
                <a:solidFill>
                  <a:prstClr val="black"/>
                </a:solidFill>
              </a:rPr>
              <a:t>Note: They are both </a:t>
            </a:r>
          </a:p>
          <a:p>
            <a:pPr lvl="0" algn="ctr">
              <a:defRPr/>
            </a:pPr>
            <a:r>
              <a:rPr lang="en-US" sz="2400" b="1" dirty="0">
                <a:solidFill>
                  <a:prstClr val="black"/>
                </a:solidFill>
              </a:rPr>
              <a:t>bit- and byte-accessible.</a:t>
            </a:r>
            <a:endPar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33B7E1D0-DCC6-4129-9B1D-B7731C389163}"/>
              </a:ext>
            </a:extLst>
          </p:cNvPr>
          <p:cNvSpPr/>
          <p:nvPr/>
        </p:nvSpPr>
        <p:spPr>
          <a:xfrm>
            <a:off x="6749143" y="232229"/>
            <a:ext cx="5312228" cy="6458857"/>
          </a:xfrm>
          <a:prstGeom prst="rect">
            <a:avLst/>
          </a:prstGeom>
          <a:solidFill>
            <a:schemeClr val="bg1"/>
          </a:solidFill>
          <a:ln w="28575">
            <a:solidFill>
              <a:srgbClr val="007A37"/>
            </a:solidFill>
          </a:ln>
          <a:effectLst>
            <a:outerShdw blurRad="63500" sx="102000" sy="102000" algn="ctr" rotWithShape="0">
              <a:srgbClr val="007A37">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BF8EFF8C-5F42-408E-A557-E4E973A15C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47141" y="342149"/>
            <a:ext cx="3586915" cy="6173701"/>
          </a:xfrm>
          <a:prstGeom prst="rect">
            <a:avLst/>
          </a:prstGeom>
        </p:spPr>
      </p:pic>
    </p:spTree>
    <p:extLst>
      <p:ext uri="{BB962C8B-B14F-4D97-AF65-F5344CB8AC3E}">
        <p14:creationId xmlns:p14="http://schemas.microsoft.com/office/powerpoint/2010/main" val="1209578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2"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heel(2)">
                                      <p:cBhvr>
                                        <p:cTn id="12" dur="900"/>
                                        <p:tgtEl>
                                          <p:spTgt spid="14"/>
                                        </p:tgtEl>
                                      </p:cBhvr>
                                    </p:animEffect>
                                  </p:childTnLst>
                                </p:cTn>
                              </p:par>
                              <p:par>
                                <p:cTn id="13" presetID="21" presetClass="entr" presetSubtype="2"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wheel(2)">
                                      <p:cBhvr>
                                        <p:cTn id="15" dur="9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3"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7F4B246-D001-4E7D-A945-C41D4B397BBA}"/>
              </a:ext>
            </a:extLst>
          </p:cNvPr>
          <p:cNvSpPr/>
          <p:nvPr/>
        </p:nvSpPr>
        <p:spPr>
          <a:xfrm>
            <a:off x="0" y="0"/>
            <a:ext cx="12192000" cy="13716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EF3EC0A2-797C-4BB9-A8EF-ED51538FAA17}"/>
              </a:ext>
            </a:extLst>
          </p:cNvPr>
          <p:cNvSpPr/>
          <p:nvPr/>
        </p:nvSpPr>
        <p:spPr>
          <a:xfrm>
            <a:off x="0" y="0"/>
            <a:ext cx="12192000" cy="1106129"/>
          </a:xfrm>
          <a:prstGeom prst="rect">
            <a:avLst/>
          </a:prstGeom>
          <a:solidFill>
            <a:srgbClr val="65FF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6A6FF95B-F782-49A5-A974-A2E83A575CA5}"/>
              </a:ext>
            </a:extLst>
          </p:cNvPr>
          <p:cNvSpPr txBox="1"/>
          <p:nvPr/>
        </p:nvSpPr>
        <p:spPr>
          <a:xfrm>
            <a:off x="948812" y="553064"/>
            <a:ext cx="10294374" cy="461665"/>
          </a:xfrm>
          <a:prstGeom prst="rect">
            <a:avLst/>
          </a:prstGeom>
          <a:noFill/>
        </p:spPr>
        <p:txBody>
          <a:bodyPr wrap="square" rtlCol="0">
            <a:spAutoFit/>
          </a:bodyPr>
          <a:lstStyle/>
          <a:p>
            <a:pPr lvl="0">
              <a:defRPr/>
            </a:pPr>
            <a:r>
              <a:rPr lang="en-US" sz="2400" b="1" dirty="0">
                <a:solidFill>
                  <a:prstClr val="black"/>
                </a:solidFill>
              </a:rPr>
              <a:t>Table 5-2: Single-Bit Instructions</a:t>
            </a:r>
            <a:endPar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0844AFB6-20BC-497E-9B3B-C1C3D5D9F367}"/>
              </a:ext>
            </a:extLst>
          </p:cNvPr>
          <p:cNvSpPr/>
          <p:nvPr/>
        </p:nvSpPr>
        <p:spPr>
          <a:xfrm>
            <a:off x="646470" y="2634477"/>
            <a:ext cx="10899058" cy="2953523"/>
          </a:xfrm>
          <a:prstGeom prst="rect">
            <a:avLst/>
          </a:prstGeom>
          <a:solidFill>
            <a:schemeClr val="bg1"/>
          </a:solidFill>
          <a:ln w="28575">
            <a:solidFill>
              <a:srgbClr val="007A37"/>
            </a:solidFill>
          </a:ln>
          <a:effectLst>
            <a:outerShdw blurRad="63500" sx="102000" sy="102000" algn="ctr" rotWithShape="0">
              <a:srgbClr val="007A37">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a:extLst>
              <a:ext uri="{FF2B5EF4-FFF2-40B4-BE49-F238E27FC236}">
                <a16:creationId xmlns:a16="http://schemas.microsoft.com/office/drawing/2014/main" id="{21EE9414-13A5-4B5F-9C6B-83642F01CC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9417" y="2850777"/>
            <a:ext cx="10288593" cy="2520921"/>
          </a:xfrm>
          <a:prstGeom prst="rect">
            <a:avLst/>
          </a:prstGeom>
        </p:spPr>
      </p:pic>
    </p:spTree>
    <p:extLst>
      <p:ext uri="{BB962C8B-B14F-4D97-AF65-F5344CB8AC3E}">
        <p14:creationId xmlns:p14="http://schemas.microsoft.com/office/powerpoint/2010/main" val="3145865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anim calcmode="lin" valueType="num">
                                      <p:cBhvr>
                                        <p:cTn id="8" dur="500" fill="hold"/>
                                        <p:tgtEl>
                                          <p:spTgt spid="10"/>
                                        </p:tgtEl>
                                        <p:attrNameLst>
                                          <p:attrName>ppt_x</p:attrName>
                                        </p:attrNameLst>
                                      </p:cBhvr>
                                      <p:tavLst>
                                        <p:tav tm="0">
                                          <p:val>
                                            <p:strVal val="#ppt_x"/>
                                          </p:val>
                                        </p:tav>
                                        <p:tav tm="100000">
                                          <p:val>
                                            <p:strVal val="#ppt_x"/>
                                          </p:val>
                                        </p:tav>
                                      </p:tavLst>
                                    </p:anim>
                                    <p:anim calcmode="lin" valueType="num">
                                      <p:cBhvr>
                                        <p:cTn id="9" dur="5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1000"/>
                                        <p:tgtEl>
                                          <p:spTgt spid="3"/>
                                        </p:tgtEl>
                                      </p:cBhvr>
                                    </p:animEffect>
                                    <p:anim calcmode="lin" valueType="num">
                                      <p:cBhvr>
                                        <p:cTn id="15" dur="1000" fill="hold"/>
                                        <p:tgtEl>
                                          <p:spTgt spid="3"/>
                                        </p:tgtEl>
                                        <p:attrNameLst>
                                          <p:attrName>ppt_x</p:attrName>
                                        </p:attrNameLst>
                                      </p:cBhvr>
                                      <p:tavLst>
                                        <p:tav tm="0">
                                          <p:val>
                                            <p:strVal val="#ppt_x"/>
                                          </p:val>
                                        </p:tav>
                                        <p:tav tm="100000">
                                          <p:val>
                                            <p:strVal val="#ppt_x"/>
                                          </p:val>
                                        </p:tav>
                                      </p:tavLst>
                                    </p:anim>
                                    <p:anim calcmode="lin" valueType="num">
                                      <p:cBhvr>
                                        <p:cTn id="16" dur="1000" fill="hold"/>
                                        <p:tgtEl>
                                          <p:spTgt spid="3"/>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1000"/>
                                        <p:tgtEl>
                                          <p:spTgt spid="9"/>
                                        </p:tgtEl>
                                      </p:cBhvr>
                                    </p:animEffect>
                                    <p:anim calcmode="lin" valueType="num">
                                      <p:cBhvr>
                                        <p:cTn id="20" dur="1000" fill="hold"/>
                                        <p:tgtEl>
                                          <p:spTgt spid="9"/>
                                        </p:tgtEl>
                                        <p:attrNameLst>
                                          <p:attrName>ppt_x</p:attrName>
                                        </p:attrNameLst>
                                      </p:cBhvr>
                                      <p:tavLst>
                                        <p:tav tm="0">
                                          <p:val>
                                            <p:strVal val="#ppt_x"/>
                                          </p:val>
                                        </p:tav>
                                        <p:tav tm="100000">
                                          <p:val>
                                            <p:strVal val="#ppt_x"/>
                                          </p:val>
                                        </p:tav>
                                      </p:tavLst>
                                    </p:anim>
                                    <p:anim calcmode="lin" valueType="num">
                                      <p:cBhvr>
                                        <p:cTn id="21"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9"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7F4B246-D001-4E7D-A945-C41D4B397BBA}"/>
              </a:ext>
            </a:extLst>
          </p:cNvPr>
          <p:cNvSpPr/>
          <p:nvPr/>
        </p:nvSpPr>
        <p:spPr>
          <a:xfrm>
            <a:off x="0" y="0"/>
            <a:ext cx="12192000" cy="13716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EF3EC0A2-797C-4BB9-A8EF-ED51538FAA17}"/>
              </a:ext>
            </a:extLst>
          </p:cNvPr>
          <p:cNvSpPr/>
          <p:nvPr/>
        </p:nvSpPr>
        <p:spPr>
          <a:xfrm>
            <a:off x="0" y="0"/>
            <a:ext cx="12192000" cy="1106129"/>
          </a:xfrm>
          <a:prstGeom prst="rect">
            <a:avLst/>
          </a:prstGeom>
          <a:solidFill>
            <a:srgbClr val="65FF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6A6FF95B-F782-49A5-A974-A2E83A575CA5}"/>
              </a:ext>
            </a:extLst>
          </p:cNvPr>
          <p:cNvSpPr txBox="1"/>
          <p:nvPr/>
        </p:nvSpPr>
        <p:spPr>
          <a:xfrm>
            <a:off x="957944" y="2861492"/>
            <a:ext cx="4963884" cy="830997"/>
          </a:xfrm>
          <a:prstGeom prst="rect">
            <a:avLst/>
          </a:prstGeom>
          <a:noFill/>
        </p:spPr>
        <p:txBody>
          <a:bodyPr wrap="square" rtlCol="0">
            <a:spAutoFit/>
          </a:bodyPr>
          <a:lstStyle/>
          <a:p>
            <a:pPr lvl="0" algn="ctr">
              <a:defRPr/>
            </a:pPr>
            <a:r>
              <a:rPr lang="en-US" sz="2400" b="1" dirty="0">
                <a:solidFill>
                  <a:prstClr val="black"/>
                </a:solidFill>
              </a:rPr>
              <a:t>Figure 5-2. SFR RAM Address </a:t>
            </a:r>
          </a:p>
          <a:p>
            <a:pPr lvl="0" algn="ctr">
              <a:defRPr/>
            </a:pPr>
            <a:r>
              <a:rPr lang="en-US" sz="2400" b="1" dirty="0">
                <a:solidFill>
                  <a:prstClr val="black"/>
                </a:solidFill>
              </a:rPr>
              <a:t>(Byte and Bit)</a:t>
            </a:r>
            <a:endPar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33B7E1D0-DCC6-4129-9B1D-B7731C389163}"/>
              </a:ext>
            </a:extLst>
          </p:cNvPr>
          <p:cNvSpPr/>
          <p:nvPr/>
        </p:nvSpPr>
        <p:spPr>
          <a:xfrm>
            <a:off x="5921828" y="85176"/>
            <a:ext cx="5363391" cy="6687647"/>
          </a:xfrm>
          <a:prstGeom prst="rect">
            <a:avLst/>
          </a:prstGeom>
          <a:solidFill>
            <a:schemeClr val="bg1"/>
          </a:solidFill>
          <a:ln w="28575">
            <a:solidFill>
              <a:srgbClr val="007A37"/>
            </a:solidFill>
          </a:ln>
          <a:effectLst>
            <a:outerShdw blurRad="63500" sx="102000" sy="102000" algn="ctr" rotWithShape="0">
              <a:srgbClr val="007A37">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167248AF-4688-4B1E-9751-6C8A8A5F4D77}"/>
              </a:ext>
            </a:extLst>
          </p:cNvPr>
          <p:cNvPicPr>
            <a:picLocks noChangeAspect="1"/>
          </p:cNvPicPr>
          <p:nvPr/>
        </p:nvPicPr>
        <p:blipFill rotWithShape="1">
          <a:blip r:embed="rId2">
            <a:extLst>
              <a:ext uri="{28A0092B-C50C-407E-A947-70E740481C1C}">
                <a14:useLocalDpi xmlns:a14="http://schemas.microsoft.com/office/drawing/2010/main" val="0"/>
              </a:ext>
            </a:extLst>
          </a:blip>
          <a:srcRect b="1911"/>
          <a:stretch/>
        </p:blipFill>
        <p:spPr>
          <a:xfrm>
            <a:off x="7045233" y="131345"/>
            <a:ext cx="3116580" cy="6595308"/>
          </a:xfrm>
          <a:prstGeom prst="rect">
            <a:avLst/>
          </a:prstGeom>
        </p:spPr>
      </p:pic>
    </p:spTree>
    <p:extLst>
      <p:ext uri="{BB962C8B-B14F-4D97-AF65-F5344CB8AC3E}">
        <p14:creationId xmlns:p14="http://schemas.microsoft.com/office/powerpoint/2010/main" val="4078815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3"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heel(3)">
                                      <p:cBhvr>
                                        <p:cTn id="12" dur="900"/>
                                        <p:tgtEl>
                                          <p:spTgt spid="3"/>
                                        </p:tgtEl>
                                      </p:cBhvr>
                                    </p:animEffect>
                                  </p:childTnLst>
                                </p:cTn>
                              </p:par>
                              <p:par>
                                <p:cTn id="13" presetID="21" presetClass="entr" presetSubtype="3"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wheel(3)">
                                      <p:cBhvr>
                                        <p:cTn id="15" dur="9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3"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7F4B246-D001-4E7D-A945-C41D4B397BBA}"/>
              </a:ext>
            </a:extLst>
          </p:cNvPr>
          <p:cNvSpPr/>
          <p:nvPr/>
        </p:nvSpPr>
        <p:spPr>
          <a:xfrm>
            <a:off x="0" y="0"/>
            <a:ext cx="12192000" cy="13716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EF3EC0A2-797C-4BB9-A8EF-ED51538FAA17}"/>
              </a:ext>
            </a:extLst>
          </p:cNvPr>
          <p:cNvSpPr/>
          <p:nvPr/>
        </p:nvSpPr>
        <p:spPr>
          <a:xfrm>
            <a:off x="0" y="0"/>
            <a:ext cx="12192000" cy="1106129"/>
          </a:xfrm>
          <a:prstGeom prst="rect">
            <a:avLst/>
          </a:prstGeom>
          <a:solidFill>
            <a:srgbClr val="65FF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6A6FF95B-F782-49A5-A974-A2E83A575CA5}"/>
              </a:ext>
            </a:extLst>
          </p:cNvPr>
          <p:cNvSpPr txBox="1"/>
          <p:nvPr/>
        </p:nvSpPr>
        <p:spPr>
          <a:xfrm>
            <a:off x="948812" y="553064"/>
            <a:ext cx="10294374" cy="461665"/>
          </a:xfrm>
          <a:prstGeom prst="rect">
            <a:avLst/>
          </a:prstGeom>
          <a:noFill/>
        </p:spPr>
        <p:txBody>
          <a:bodyPr wrap="square" rtlCol="0">
            <a:spAutoFit/>
          </a:bodyPr>
          <a:lstStyle/>
          <a:p>
            <a:pPr lvl="0">
              <a:defRPr/>
            </a:pPr>
            <a:r>
              <a:rPr lang="en-US" sz="2400" b="1" dirty="0">
                <a:solidFill>
                  <a:prstClr val="black"/>
                </a:solidFill>
              </a:rPr>
              <a:t>Table 5-3: Bit Addresses for All Ports</a:t>
            </a:r>
            <a:endPar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0844AFB6-20BC-497E-9B3B-C1C3D5D9F367}"/>
              </a:ext>
            </a:extLst>
          </p:cNvPr>
          <p:cNvSpPr/>
          <p:nvPr/>
        </p:nvSpPr>
        <p:spPr>
          <a:xfrm>
            <a:off x="646471" y="2212257"/>
            <a:ext cx="10899058" cy="3864077"/>
          </a:xfrm>
          <a:prstGeom prst="rect">
            <a:avLst/>
          </a:prstGeom>
          <a:solidFill>
            <a:schemeClr val="bg1"/>
          </a:solidFill>
          <a:ln w="28575">
            <a:solidFill>
              <a:srgbClr val="007A37"/>
            </a:solidFill>
          </a:ln>
          <a:effectLst>
            <a:outerShdw blurRad="63500" sx="102000" sy="102000" algn="ctr" rotWithShape="0">
              <a:srgbClr val="007A37">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a:extLst>
              <a:ext uri="{FF2B5EF4-FFF2-40B4-BE49-F238E27FC236}">
                <a16:creationId xmlns:a16="http://schemas.microsoft.com/office/drawing/2014/main" id="{B550644B-EEF6-4F0C-8969-F58B07F915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6883" y="2426060"/>
            <a:ext cx="10266303" cy="3490360"/>
          </a:xfrm>
          <a:prstGeom prst="rect">
            <a:avLst/>
          </a:prstGeom>
        </p:spPr>
      </p:pic>
    </p:spTree>
    <p:extLst>
      <p:ext uri="{BB962C8B-B14F-4D97-AF65-F5344CB8AC3E}">
        <p14:creationId xmlns:p14="http://schemas.microsoft.com/office/powerpoint/2010/main" val="1866573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anim calcmode="lin" valueType="num">
                                      <p:cBhvr>
                                        <p:cTn id="8" dur="500" fill="hold"/>
                                        <p:tgtEl>
                                          <p:spTgt spid="10"/>
                                        </p:tgtEl>
                                        <p:attrNameLst>
                                          <p:attrName>ppt_x</p:attrName>
                                        </p:attrNameLst>
                                      </p:cBhvr>
                                      <p:tavLst>
                                        <p:tav tm="0">
                                          <p:val>
                                            <p:strVal val="#ppt_x"/>
                                          </p:val>
                                        </p:tav>
                                        <p:tav tm="100000">
                                          <p:val>
                                            <p:strVal val="#ppt_x"/>
                                          </p:val>
                                        </p:tav>
                                      </p:tavLst>
                                    </p:anim>
                                    <p:anim calcmode="lin" valueType="num">
                                      <p:cBhvr>
                                        <p:cTn id="9" dur="5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grpId="0"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barn(inVertical)">
                                      <p:cBhvr>
                                        <p:cTn id="14" dur="500"/>
                                        <p:tgtEl>
                                          <p:spTgt spid="9"/>
                                        </p:tgtEl>
                                      </p:cBhvr>
                                    </p:animEffect>
                                  </p:childTnLst>
                                </p:cTn>
                              </p:par>
                              <p:par>
                                <p:cTn id="15" presetID="16" presetClass="entr" presetSubtype="21" fill="hold"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barn(inVertical)">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9"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7F4B246-D001-4E7D-A945-C41D4B397BBA}"/>
              </a:ext>
            </a:extLst>
          </p:cNvPr>
          <p:cNvSpPr/>
          <p:nvPr/>
        </p:nvSpPr>
        <p:spPr>
          <a:xfrm>
            <a:off x="0" y="0"/>
            <a:ext cx="12192000" cy="13716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EF3EC0A2-797C-4BB9-A8EF-ED51538FAA17}"/>
              </a:ext>
            </a:extLst>
          </p:cNvPr>
          <p:cNvSpPr/>
          <p:nvPr/>
        </p:nvSpPr>
        <p:spPr>
          <a:xfrm>
            <a:off x="0" y="0"/>
            <a:ext cx="12192000" cy="1106129"/>
          </a:xfrm>
          <a:prstGeom prst="rect">
            <a:avLst/>
          </a:prstGeom>
          <a:solidFill>
            <a:srgbClr val="65FF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6A6FF95B-F782-49A5-A974-A2E83A575CA5}"/>
              </a:ext>
            </a:extLst>
          </p:cNvPr>
          <p:cNvSpPr txBox="1"/>
          <p:nvPr/>
        </p:nvSpPr>
        <p:spPr>
          <a:xfrm>
            <a:off x="948812" y="553064"/>
            <a:ext cx="10294374" cy="461665"/>
          </a:xfrm>
          <a:prstGeom prst="rect">
            <a:avLst/>
          </a:prstGeom>
          <a:noFill/>
        </p:spPr>
        <p:txBody>
          <a:bodyPr wrap="square" rtlCol="0">
            <a:spAutoFit/>
          </a:bodyPr>
          <a:lstStyle/>
          <a:p>
            <a:pPr lvl="0">
              <a:defRPr/>
            </a:pPr>
            <a:r>
              <a:rPr lang="en-US" sz="2400" b="1" dirty="0">
                <a:solidFill>
                  <a:prstClr val="black"/>
                </a:solidFill>
              </a:rPr>
              <a:t>Example 5-12</a:t>
            </a:r>
            <a:endPar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A56A04F2-CDEB-443E-AED3-1D0BF2A72BA5}"/>
              </a:ext>
            </a:extLst>
          </p:cNvPr>
          <p:cNvSpPr txBox="1"/>
          <p:nvPr/>
        </p:nvSpPr>
        <p:spPr>
          <a:xfrm>
            <a:off x="948810" y="1493855"/>
            <a:ext cx="10294374" cy="1200329"/>
          </a:xfrm>
          <a:prstGeom prst="rect">
            <a:avLst/>
          </a:prstGeom>
          <a:noFill/>
        </p:spPr>
        <p:txBody>
          <a:bodyPr wrap="square">
            <a:spAutoFit/>
          </a:bodyPr>
          <a:lstStyle/>
          <a:p>
            <a:r>
              <a:rPr lang="en-US" sz="2400" b="1" dirty="0"/>
              <a:t>For each of the following instructions, state to which port the bit belongs.  Use Table 5-3.</a:t>
            </a:r>
          </a:p>
          <a:p>
            <a:r>
              <a:rPr lang="en-US" sz="2400" b="1" dirty="0"/>
              <a:t>(a) SETB 86H    (b) CLR 87H    (c) SETB 92H    (d) SETB 0A7H</a:t>
            </a:r>
          </a:p>
        </p:txBody>
      </p:sp>
      <p:sp>
        <p:nvSpPr>
          <p:cNvPr id="11" name="TextBox 10">
            <a:extLst>
              <a:ext uri="{FF2B5EF4-FFF2-40B4-BE49-F238E27FC236}">
                <a16:creationId xmlns:a16="http://schemas.microsoft.com/office/drawing/2014/main" id="{589970B7-2AE8-4CED-80FC-31F24CF2060B}"/>
              </a:ext>
            </a:extLst>
          </p:cNvPr>
          <p:cNvSpPr txBox="1"/>
          <p:nvPr/>
        </p:nvSpPr>
        <p:spPr>
          <a:xfrm>
            <a:off x="948809" y="4209983"/>
            <a:ext cx="11243187" cy="1569660"/>
          </a:xfrm>
          <a:prstGeom prst="rect">
            <a:avLst/>
          </a:prstGeom>
          <a:noFill/>
        </p:spPr>
        <p:txBody>
          <a:bodyPr wrap="square">
            <a:spAutoFit/>
          </a:bodyPr>
          <a:lstStyle/>
          <a:p>
            <a:r>
              <a:rPr lang="en-US" sz="2400" b="1" dirty="0">
                <a:solidFill>
                  <a:srgbClr val="004620"/>
                </a:solidFill>
                <a:cs typeface="Courier New" panose="02070309020205020404" pitchFamily="49" charset="0"/>
              </a:rPr>
              <a:t>(a) SETB 86H is for SETB P0.6.</a:t>
            </a:r>
          </a:p>
          <a:p>
            <a:r>
              <a:rPr lang="en-US" sz="2400" b="1" dirty="0">
                <a:solidFill>
                  <a:srgbClr val="004620"/>
                </a:solidFill>
                <a:cs typeface="Courier New" panose="02070309020205020404" pitchFamily="49" charset="0"/>
              </a:rPr>
              <a:t>(b) CLR 87H is for CLR P0.7.</a:t>
            </a:r>
          </a:p>
          <a:p>
            <a:r>
              <a:rPr lang="en-US" sz="2400" b="1" dirty="0">
                <a:solidFill>
                  <a:srgbClr val="004620"/>
                </a:solidFill>
                <a:cs typeface="Courier New" panose="02070309020205020404" pitchFamily="49" charset="0"/>
              </a:rPr>
              <a:t>(c) SETB 92H is for SETB P1.2.</a:t>
            </a:r>
          </a:p>
          <a:p>
            <a:r>
              <a:rPr lang="en-US" sz="2400" b="1" dirty="0">
                <a:solidFill>
                  <a:srgbClr val="004620"/>
                </a:solidFill>
                <a:cs typeface="Courier New" panose="02070309020205020404" pitchFamily="49" charset="0"/>
              </a:rPr>
              <a:t>(d) SETB 0A7H is for SETB P2.7.</a:t>
            </a:r>
          </a:p>
        </p:txBody>
      </p:sp>
      <p:sp>
        <p:nvSpPr>
          <p:cNvPr id="12" name="TextBox 11">
            <a:extLst>
              <a:ext uri="{FF2B5EF4-FFF2-40B4-BE49-F238E27FC236}">
                <a16:creationId xmlns:a16="http://schemas.microsoft.com/office/drawing/2014/main" id="{0BD49A13-274A-4D19-9B3F-75215B817F53}"/>
              </a:ext>
            </a:extLst>
          </p:cNvPr>
          <p:cNvSpPr txBox="1"/>
          <p:nvPr/>
        </p:nvSpPr>
        <p:spPr>
          <a:xfrm>
            <a:off x="0" y="3221251"/>
            <a:ext cx="12192000" cy="461665"/>
          </a:xfrm>
          <a:prstGeom prst="rect">
            <a:avLst/>
          </a:prstGeom>
          <a:noFill/>
        </p:spPr>
        <p:txBody>
          <a:bodyPr wrap="square">
            <a:spAutoFit/>
          </a:bodyPr>
          <a:lstStyle/>
          <a:p>
            <a:pPr algn="ctr"/>
            <a:r>
              <a:rPr lang="en-US" sz="2400" b="1" dirty="0">
                <a:solidFill>
                  <a:srgbClr val="004620"/>
                </a:solidFill>
              </a:rPr>
              <a:t>Solution:</a:t>
            </a:r>
          </a:p>
        </p:txBody>
      </p:sp>
    </p:spTree>
    <p:extLst>
      <p:ext uri="{BB962C8B-B14F-4D97-AF65-F5344CB8AC3E}">
        <p14:creationId xmlns:p14="http://schemas.microsoft.com/office/powerpoint/2010/main" val="2402339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anim calcmode="lin" valueType="num">
                                      <p:cBhvr>
                                        <p:cTn id="8" dur="500" fill="hold"/>
                                        <p:tgtEl>
                                          <p:spTgt spid="10"/>
                                        </p:tgtEl>
                                        <p:attrNameLst>
                                          <p:attrName>ppt_x</p:attrName>
                                        </p:attrNameLst>
                                      </p:cBhvr>
                                      <p:tavLst>
                                        <p:tav tm="0">
                                          <p:val>
                                            <p:strVal val="#ppt_x"/>
                                          </p:val>
                                        </p:tav>
                                        <p:tav tm="100000">
                                          <p:val>
                                            <p:strVal val="#ppt_x"/>
                                          </p:val>
                                        </p:tav>
                                      </p:tavLst>
                                    </p:anim>
                                    <p:anim calcmode="lin" valueType="num">
                                      <p:cBhvr>
                                        <p:cTn id="9" dur="5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wipe(down)">
                                      <p:cBhvr>
                                        <p:cTn id="14" dur="500"/>
                                        <p:tgtEl>
                                          <p:spTgt spid="8"/>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wipe(left)">
                                      <p:cBhvr>
                                        <p:cTn id="19" dur="500"/>
                                        <p:tgtEl>
                                          <p:spTgt spid="12"/>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grpId="0" nodeType="click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wipe(down)">
                                      <p:cBhvr>
                                        <p:cTn id="2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8" grpId="0"/>
      <p:bldP spid="11" grpId="0"/>
      <p:bldP spid="1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7F4B246-D001-4E7D-A945-C41D4B397BBA}"/>
              </a:ext>
            </a:extLst>
          </p:cNvPr>
          <p:cNvSpPr/>
          <p:nvPr/>
        </p:nvSpPr>
        <p:spPr>
          <a:xfrm>
            <a:off x="0" y="0"/>
            <a:ext cx="12192000" cy="13716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EF3EC0A2-797C-4BB9-A8EF-ED51538FAA17}"/>
              </a:ext>
            </a:extLst>
          </p:cNvPr>
          <p:cNvSpPr/>
          <p:nvPr/>
        </p:nvSpPr>
        <p:spPr>
          <a:xfrm>
            <a:off x="0" y="0"/>
            <a:ext cx="12192000" cy="1106129"/>
          </a:xfrm>
          <a:prstGeom prst="rect">
            <a:avLst/>
          </a:prstGeom>
          <a:solidFill>
            <a:srgbClr val="65FF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6A6FF95B-F782-49A5-A974-A2E83A575CA5}"/>
              </a:ext>
            </a:extLst>
          </p:cNvPr>
          <p:cNvSpPr txBox="1"/>
          <p:nvPr/>
        </p:nvSpPr>
        <p:spPr>
          <a:xfrm>
            <a:off x="948812" y="553064"/>
            <a:ext cx="10294374" cy="461665"/>
          </a:xfrm>
          <a:prstGeom prst="rect">
            <a:avLst/>
          </a:prstGeom>
          <a:noFill/>
        </p:spPr>
        <p:txBody>
          <a:bodyPr wrap="square" rtlCol="0">
            <a:spAutoFit/>
          </a:bodyPr>
          <a:lstStyle/>
          <a:p>
            <a:pPr lvl="0">
              <a:defRPr/>
            </a:pPr>
            <a:r>
              <a:rPr lang="en-US" sz="2400" b="1" dirty="0">
                <a:solidFill>
                  <a:prstClr val="black"/>
                </a:solidFill>
              </a:rPr>
              <a:t>Figure 5-3. Bits of the PSW Register</a:t>
            </a:r>
            <a:endPar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0844AFB6-20BC-497E-9B3B-C1C3D5D9F367}"/>
              </a:ext>
            </a:extLst>
          </p:cNvPr>
          <p:cNvSpPr/>
          <p:nvPr/>
        </p:nvSpPr>
        <p:spPr>
          <a:xfrm>
            <a:off x="646471" y="2212257"/>
            <a:ext cx="10899058" cy="3864077"/>
          </a:xfrm>
          <a:prstGeom prst="rect">
            <a:avLst/>
          </a:prstGeom>
          <a:solidFill>
            <a:schemeClr val="bg1"/>
          </a:solidFill>
          <a:ln w="28575">
            <a:solidFill>
              <a:srgbClr val="007A37"/>
            </a:solidFill>
          </a:ln>
          <a:effectLst>
            <a:outerShdw blurRad="63500" sx="102000" sy="102000" algn="ctr" rotWithShape="0">
              <a:srgbClr val="007A37">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a:extLst>
              <a:ext uri="{FF2B5EF4-FFF2-40B4-BE49-F238E27FC236}">
                <a16:creationId xmlns:a16="http://schemas.microsoft.com/office/drawing/2014/main" id="{D6973AC2-7B47-4C10-92FB-F62B68CE23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8008" y="2560527"/>
            <a:ext cx="10475982" cy="3167536"/>
          </a:xfrm>
          <a:prstGeom prst="rect">
            <a:avLst/>
          </a:prstGeom>
        </p:spPr>
      </p:pic>
    </p:spTree>
    <p:extLst>
      <p:ext uri="{BB962C8B-B14F-4D97-AF65-F5344CB8AC3E}">
        <p14:creationId xmlns:p14="http://schemas.microsoft.com/office/powerpoint/2010/main" val="3957756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anim calcmode="lin" valueType="num">
                                      <p:cBhvr>
                                        <p:cTn id="8" dur="500" fill="hold"/>
                                        <p:tgtEl>
                                          <p:spTgt spid="10"/>
                                        </p:tgtEl>
                                        <p:attrNameLst>
                                          <p:attrName>ppt_x</p:attrName>
                                        </p:attrNameLst>
                                      </p:cBhvr>
                                      <p:tavLst>
                                        <p:tav tm="0">
                                          <p:val>
                                            <p:strVal val="#ppt_x"/>
                                          </p:val>
                                        </p:tav>
                                        <p:tav tm="100000">
                                          <p:val>
                                            <p:strVal val="#ppt_x"/>
                                          </p:val>
                                        </p:tav>
                                      </p:tavLst>
                                    </p:anim>
                                    <p:anim calcmode="lin" valueType="num">
                                      <p:cBhvr>
                                        <p:cTn id="9" dur="5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wipe(down)">
                                      <p:cBhvr>
                                        <p:cTn id="14" dur="500"/>
                                        <p:tgtEl>
                                          <p:spTgt spid="3"/>
                                        </p:tgtEl>
                                      </p:cBhvr>
                                    </p:animEffect>
                                  </p:childTnLst>
                                </p:cTn>
                              </p:par>
                              <p:par>
                                <p:cTn id="15" presetID="22" presetClass="entr" presetSubtype="4"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down)">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9"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7F4B246-D001-4E7D-A945-C41D4B397BBA}"/>
              </a:ext>
            </a:extLst>
          </p:cNvPr>
          <p:cNvSpPr/>
          <p:nvPr/>
        </p:nvSpPr>
        <p:spPr>
          <a:xfrm>
            <a:off x="0" y="0"/>
            <a:ext cx="12192000" cy="13716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EF3EC0A2-797C-4BB9-A8EF-ED51538FAA17}"/>
              </a:ext>
            </a:extLst>
          </p:cNvPr>
          <p:cNvSpPr/>
          <p:nvPr/>
        </p:nvSpPr>
        <p:spPr>
          <a:xfrm>
            <a:off x="0" y="0"/>
            <a:ext cx="12192000" cy="1106129"/>
          </a:xfrm>
          <a:prstGeom prst="rect">
            <a:avLst/>
          </a:prstGeom>
          <a:solidFill>
            <a:srgbClr val="65FF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6A6FF95B-F782-49A5-A974-A2E83A575CA5}"/>
              </a:ext>
            </a:extLst>
          </p:cNvPr>
          <p:cNvSpPr txBox="1"/>
          <p:nvPr/>
        </p:nvSpPr>
        <p:spPr>
          <a:xfrm>
            <a:off x="948812" y="553064"/>
            <a:ext cx="10294374" cy="461665"/>
          </a:xfrm>
          <a:prstGeom prst="rect">
            <a:avLst/>
          </a:prstGeom>
          <a:noFill/>
        </p:spPr>
        <p:txBody>
          <a:bodyPr wrap="square" rtlCol="0">
            <a:spAutoFit/>
          </a:bodyPr>
          <a:lstStyle/>
          <a:p>
            <a:pPr lvl="0">
              <a:defRPr/>
            </a:pPr>
            <a:r>
              <a:rPr lang="en-US" sz="2400" b="1" dirty="0">
                <a:solidFill>
                  <a:prstClr val="black"/>
                </a:solidFill>
              </a:rPr>
              <a:t>Example 5-13</a:t>
            </a:r>
            <a:endPar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A56A04F2-CDEB-443E-AED3-1D0BF2A72BA5}"/>
              </a:ext>
            </a:extLst>
          </p:cNvPr>
          <p:cNvSpPr txBox="1"/>
          <p:nvPr/>
        </p:nvSpPr>
        <p:spPr>
          <a:xfrm>
            <a:off x="948810" y="1493855"/>
            <a:ext cx="10294374" cy="461665"/>
          </a:xfrm>
          <a:prstGeom prst="rect">
            <a:avLst/>
          </a:prstGeom>
          <a:noFill/>
        </p:spPr>
        <p:txBody>
          <a:bodyPr wrap="square">
            <a:spAutoFit/>
          </a:bodyPr>
          <a:lstStyle/>
          <a:p>
            <a:r>
              <a:rPr lang="en-US" sz="2400" b="1" dirty="0"/>
              <a:t>Write a program to save the Accumulator in R7 of bank 2.</a:t>
            </a:r>
          </a:p>
        </p:txBody>
      </p:sp>
      <p:sp>
        <p:nvSpPr>
          <p:cNvPr id="11" name="TextBox 10">
            <a:extLst>
              <a:ext uri="{FF2B5EF4-FFF2-40B4-BE49-F238E27FC236}">
                <a16:creationId xmlns:a16="http://schemas.microsoft.com/office/drawing/2014/main" id="{589970B7-2AE8-4CED-80FC-31F24CF2060B}"/>
              </a:ext>
            </a:extLst>
          </p:cNvPr>
          <p:cNvSpPr txBox="1"/>
          <p:nvPr/>
        </p:nvSpPr>
        <p:spPr>
          <a:xfrm>
            <a:off x="948809" y="4209983"/>
            <a:ext cx="11243187" cy="1200329"/>
          </a:xfrm>
          <a:prstGeom prst="rect">
            <a:avLst/>
          </a:prstGeom>
          <a:noFill/>
        </p:spPr>
        <p:txBody>
          <a:bodyPr wrap="square">
            <a:spAutoFit/>
          </a:bodyPr>
          <a:lstStyle/>
          <a:p>
            <a:r>
              <a:rPr lang="en-US" sz="2400" b="1" dirty="0">
                <a:solidFill>
                  <a:srgbClr val="004620"/>
                </a:solidFill>
                <a:latin typeface="Courier New" panose="02070309020205020404" pitchFamily="49" charset="0"/>
                <a:cs typeface="Courier New" panose="02070309020205020404" pitchFamily="49" charset="0"/>
              </a:rPr>
              <a:t>	CLR		PSW.3</a:t>
            </a:r>
          </a:p>
          <a:p>
            <a:r>
              <a:rPr lang="en-US" sz="2400" b="1" dirty="0">
                <a:solidFill>
                  <a:srgbClr val="004620"/>
                </a:solidFill>
                <a:latin typeface="Courier New" panose="02070309020205020404" pitchFamily="49" charset="0"/>
                <a:cs typeface="Courier New" panose="02070309020205020404" pitchFamily="49" charset="0"/>
              </a:rPr>
              <a:t>	SETB		PSW.4</a:t>
            </a:r>
          </a:p>
          <a:p>
            <a:r>
              <a:rPr lang="en-US" sz="2400" b="1" dirty="0">
                <a:solidFill>
                  <a:srgbClr val="004620"/>
                </a:solidFill>
                <a:latin typeface="Courier New" panose="02070309020205020404" pitchFamily="49" charset="0"/>
                <a:cs typeface="Courier New" panose="02070309020205020404" pitchFamily="49" charset="0"/>
              </a:rPr>
              <a:t>	MOV		R7,A</a:t>
            </a:r>
          </a:p>
        </p:txBody>
      </p:sp>
      <p:sp>
        <p:nvSpPr>
          <p:cNvPr id="12" name="TextBox 11">
            <a:extLst>
              <a:ext uri="{FF2B5EF4-FFF2-40B4-BE49-F238E27FC236}">
                <a16:creationId xmlns:a16="http://schemas.microsoft.com/office/drawing/2014/main" id="{0BD49A13-274A-4D19-9B3F-75215B817F53}"/>
              </a:ext>
            </a:extLst>
          </p:cNvPr>
          <p:cNvSpPr txBox="1"/>
          <p:nvPr/>
        </p:nvSpPr>
        <p:spPr>
          <a:xfrm>
            <a:off x="0" y="3221251"/>
            <a:ext cx="12192000" cy="461665"/>
          </a:xfrm>
          <a:prstGeom prst="rect">
            <a:avLst/>
          </a:prstGeom>
          <a:noFill/>
        </p:spPr>
        <p:txBody>
          <a:bodyPr wrap="square">
            <a:spAutoFit/>
          </a:bodyPr>
          <a:lstStyle/>
          <a:p>
            <a:pPr algn="ctr"/>
            <a:r>
              <a:rPr lang="en-US" sz="2400" b="1" dirty="0">
                <a:solidFill>
                  <a:srgbClr val="004620"/>
                </a:solidFill>
              </a:rPr>
              <a:t>Solution:</a:t>
            </a:r>
          </a:p>
        </p:txBody>
      </p:sp>
    </p:spTree>
    <p:extLst>
      <p:ext uri="{BB962C8B-B14F-4D97-AF65-F5344CB8AC3E}">
        <p14:creationId xmlns:p14="http://schemas.microsoft.com/office/powerpoint/2010/main" val="4281241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anim calcmode="lin" valueType="num">
                                      <p:cBhvr>
                                        <p:cTn id="8" dur="500" fill="hold"/>
                                        <p:tgtEl>
                                          <p:spTgt spid="10"/>
                                        </p:tgtEl>
                                        <p:attrNameLst>
                                          <p:attrName>ppt_x</p:attrName>
                                        </p:attrNameLst>
                                      </p:cBhvr>
                                      <p:tavLst>
                                        <p:tav tm="0">
                                          <p:val>
                                            <p:strVal val="#ppt_x"/>
                                          </p:val>
                                        </p:tav>
                                        <p:tav tm="100000">
                                          <p:val>
                                            <p:strVal val="#ppt_x"/>
                                          </p:val>
                                        </p:tav>
                                      </p:tavLst>
                                    </p:anim>
                                    <p:anim calcmode="lin" valueType="num">
                                      <p:cBhvr>
                                        <p:cTn id="9" dur="5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wipe(down)">
                                      <p:cBhvr>
                                        <p:cTn id="14" dur="500"/>
                                        <p:tgtEl>
                                          <p:spTgt spid="8"/>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wipe(left)">
                                      <p:cBhvr>
                                        <p:cTn id="19" dur="500"/>
                                        <p:tgtEl>
                                          <p:spTgt spid="12"/>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1" fill="hold" grpId="0" nodeType="click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wipe(up)">
                                      <p:cBhvr>
                                        <p:cTn id="2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8" grpId="0"/>
      <p:bldP spid="11" grpId="0"/>
      <p:bldP spid="1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7F4B246-D001-4E7D-A945-C41D4B397BBA}"/>
              </a:ext>
            </a:extLst>
          </p:cNvPr>
          <p:cNvSpPr/>
          <p:nvPr/>
        </p:nvSpPr>
        <p:spPr>
          <a:xfrm>
            <a:off x="0" y="0"/>
            <a:ext cx="12192000" cy="13716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EF3EC0A2-797C-4BB9-A8EF-ED51538FAA17}"/>
              </a:ext>
            </a:extLst>
          </p:cNvPr>
          <p:cNvSpPr/>
          <p:nvPr/>
        </p:nvSpPr>
        <p:spPr>
          <a:xfrm>
            <a:off x="0" y="0"/>
            <a:ext cx="12192000" cy="1106129"/>
          </a:xfrm>
          <a:prstGeom prst="rect">
            <a:avLst/>
          </a:prstGeom>
          <a:solidFill>
            <a:srgbClr val="65FF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6A6FF95B-F782-49A5-A974-A2E83A575CA5}"/>
              </a:ext>
            </a:extLst>
          </p:cNvPr>
          <p:cNvSpPr txBox="1"/>
          <p:nvPr/>
        </p:nvSpPr>
        <p:spPr>
          <a:xfrm>
            <a:off x="948812" y="553064"/>
            <a:ext cx="10294374" cy="461665"/>
          </a:xfrm>
          <a:prstGeom prst="rect">
            <a:avLst/>
          </a:prstGeom>
          <a:noFill/>
        </p:spPr>
        <p:txBody>
          <a:bodyPr wrap="square" rtlCol="0">
            <a:spAutoFit/>
          </a:bodyPr>
          <a:lstStyle/>
          <a:p>
            <a:pPr lvl="0">
              <a:defRPr/>
            </a:pPr>
            <a:r>
              <a:rPr lang="en-US" sz="2400" b="1" dirty="0">
                <a:solidFill>
                  <a:prstClr val="black"/>
                </a:solidFill>
              </a:rPr>
              <a:t>Example 5-14</a:t>
            </a:r>
            <a:endPar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A56A04F2-CDEB-443E-AED3-1D0BF2A72BA5}"/>
              </a:ext>
            </a:extLst>
          </p:cNvPr>
          <p:cNvSpPr txBox="1"/>
          <p:nvPr/>
        </p:nvSpPr>
        <p:spPr>
          <a:xfrm>
            <a:off x="948810" y="1493855"/>
            <a:ext cx="10294374" cy="1200329"/>
          </a:xfrm>
          <a:prstGeom prst="rect">
            <a:avLst/>
          </a:prstGeom>
          <a:noFill/>
        </p:spPr>
        <p:txBody>
          <a:bodyPr wrap="square">
            <a:spAutoFit/>
          </a:bodyPr>
          <a:lstStyle/>
          <a:p>
            <a:r>
              <a:rPr lang="en-US" sz="2400" b="1" dirty="0"/>
              <a:t>While there are instructions such as JNC and JC to check the carry flag bit (CY), there are no such instructions for the overflow flag bit (OV). How would you write code to check OV?</a:t>
            </a:r>
          </a:p>
        </p:txBody>
      </p:sp>
      <p:sp>
        <p:nvSpPr>
          <p:cNvPr id="11" name="TextBox 10">
            <a:extLst>
              <a:ext uri="{FF2B5EF4-FFF2-40B4-BE49-F238E27FC236}">
                <a16:creationId xmlns:a16="http://schemas.microsoft.com/office/drawing/2014/main" id="{589970B7-2AE8-4CED-80FC-31F24CF2060B}"/>
              </a:ext>
            </a:extLst>
          </p:cNvPr>
          <p:cNvSpPr txBox="1"/>
          <p:nvPr/>
        </p:nvSpPr>
        <p:spPr>
          <a:xfrm>
            <a:off x="948809" y="4209983"/>
            <a:ext cx="11243187" cy="1938992"/>
          </a:xfrm>
          <a:prstGeom prst="rect">
            <a:avLst/>
          </a:prstGeom>
          <a:noFill/>
        </p:spPr>
        <p:txBody>
          <a:bodyPr wrap="square">
            <a:spAutoFit/>
          </a:bodyPr>
          <a:lstStyle/>
          <a:p>
            <a:endParaRPr lang="en-US" sz="2400" b="1" dirty="0">
              <a:solidFill>
                <a:srgbClr val="004620"/>
              </a:solidFill>
              <a:cs typeface="Courier New" panose="02070309020205020404" pitchFamily="49" charset="0"/>
            </a:endParaRPr>
          </a:p>
          <a:p>
            <a:r>
              <a:rPr lang="en-US" sz="2400" b="1" dirty="0">
                <a:solidFill>
                  <a:srgbClr val="004620"/>
                </a:solidFill>
                <a:cs typeface="Courier New" panose="02070309020205020404" pitchFamily="49" charset="0"/>
              </a:rPr>
              <a:t>The OV flag is PSW.2 of the PSW register. PSW is a bit-addressable register; therefore, we can use the following instruction to check the OV flag.</a:t>
            </a:r>
          </a:p>
          <a:p>
            <a:endParaRPr lang="en-US" sz="2400" b="1" dirty="0">
              <a:solidFill>
                <a:srgbClr val="004620"/>
              </a:solidFill>
              <a:cs typeface="Courier New" panose="02070309020205020404" pitchFamily="49" charset="0"/>
            </a:endParaRPr>
          </a:p>
          <a:p>
            <a:r>
              <a:rPr lang="en-US" sz="2400" b="1" dirty="0">
                <a:solidFill>
                  <a:srgbClr val="004620"/>
                </a:solidFill>
                <a:cs typeface="Courier New" panose="02070309020205020404" pitchFamily="49" charset="0"/>
              </a:rPr>
              <a:t>		</a:t>
            </a:r>
            <a:r>
              <a:rPr lang="en-US" sz="2400" b="1" dirty="0">
                <a:solidFill>
                  <a:srgbClr val="004620"/>
                </a:solidFill>
                <a:latin typeface="Courier New" panose="02070309020205020404" pitchFamily="49" charset="0"/>
                <a:cs typeface="Courier New" panose="02070309020205020404" pitchFamily="49" charset="0"/>
              </a:rPr>
              <a:t>JB	PSW.2,TARGET	;jump if OV=1 </a:t>
            </a:r>
          </a:p>
        </p:txBody>
      </p:sp>
      <p:sp>
        <p:nvSpPr>
          <p:cNvPr id="12" name="TextBox 11">
            <a:extLst>
              <a:ext uri="{FF2B5EF4-FFF2-40B4-BE49-F238E27FC236}">
                <a16:creationId xmlns:a16="http://schemas.microsoft.com/office/drawing/2014/main" id="{0BD49A13-274A-4D19-9B3F-75215B817F53}"/>
              </a:ext>
            </a:extLst>
          </p:cNvPr>
          <p:cNvSpPr txBox="1"/>
          <p:nvPr/>
        </p:nvSpPr>
        <p:spPr>
          <a:xfrm>
            <a:off x="0" y="3221251"/>
            <a:ext cx="12192000" cy="461665"/>
          </a:xfrm>
          <a:prstGeom prst="rect">
            <a:avLst/>
          </a:prstGeom>
          <a:noFill/>
        </p:spPr>
        <p:txBody>
          <a:bodyPr wrap="square">
            <a:spAutoFit/>
          </a:bodyPr>
          <a:lstStyle/>
          <a:p>
            <a:pPr algn="ctr"/>
            <a:r>
              <a:rPr lang="en-US" sz="2400" b="1" dirty="0">
                <a:solidFill>
                  <a:srgbClr val="004620"/>
                </a:solidFill>
              </a:rPr>
              <a:t>Solution:</a:t>
            </a:r>
          </a:p>
        </p:txBody>
      </p:sp>
    </p:spTree>
    <p:extLst>
      <p:ext uri="{BB962C8B-B14F-4D97-AF65-F5344CB8AC3E}">
        <p14:creationId xmlns:p14="http://schemas.microsoft.com/office/powerpoint/2010/main" val="3620924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anim calcmode="lin" valueType="num">
                                      <p:cBhvr>
                                        <p:cTn id="8" dur="500" fill="hold"/>
                                        <p:tgtEl>
                                          <p:spTgt spid="10"/>
                                        </p:tgtEl>
                                        <p:attrNameLst>
                                          <p:attrName>ppt_x</p:attrName>
                                        </p:attrNameLst>
                                      </p:cBhvr>
                                      <p:tavLst>
                                        <p:tav tm="0">
                                          <p:val>
                                            <p:strVal val="#ppt_x"/>
                                          </p:val>
                                        </p:tav>
                                        <p:tav tm="100000">
                                          <p:val>
                                            <p:strVal val="#ppt_x"/>
                                          </p:val>
                                        </p:tav>
                                      </p:tavLst>
                                    </p:anim>
                                    <p:anim calcmode="lin" valueType="num">
                                      <p:cBhvr>
                                        <p:cTn id="9" dur="5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wipe(down)">
                                      <p:cBhvr>
                                        <p:cTn id="14" dur="500"/>
                                        <p:tgtEl>
                                          <p:spTgt spid="8"/>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wipe(left)">
                                      <p:cBhvr>
                                        <p:cTn id="19" dur="500"/>
                                        <p:tgtEl>
                                          <p:spTgt spid="12"/>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2" fill="hold" grpId="0" nodeType="click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wipe(right)">
                                      <p:cBhvr>
                                        <p:cTn id="2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8" grpId="0"/>
      <p:bldP spid="11" grpId="0"/>
      <p:bldP spid="1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51443B9-3795-4EE4-8098-987D77E03EF7}"/>
              </a:ext>
            </a:extLst>
          </p:cNvPr>
          <p:cNvSpPr txBox="1"/>
          <p:nvPr/>
        </p:nvSpPr>
        <p:spPr>
          <a:xfrm>
            <a:off x="668593" y="2999082"/>
            <a:ext cx="10854813" cy="3477875"/>
          </a:xfrm>
          <a:prstGeom prst="rect">
            <a:avLst/>
          </a:prstGeom>
          <a:noFill/>
        </p:spPr>
        <p:txBody>
          <a:bodyPr wrap="square" rtlCol="0">
            <a:spAutoFit/>
          </a:bodyPr>
          <a:lstStyle/>
          <a:p>
            <a:r>
              <a:rPr lang="en-US" sz="2200" b="1" dirty="0"/>
              <a:t>	</a:t>
            </a:r>
            <a:r>
              <a:rPr lang="en-US" sz="2200" b="1" dirty="0">
                <a:solidFill>
                  <a:srgbClr val="004620"/>
                </a:solidFill>
              </a:rPr>
              <a:t>&gt;&gt;</a:t>
            </a:r>
            <a:r>
              <a:rPr lang="en-US" sz="2200" b="1" dirty="0"/>
              <a:t>  	List the five addressing modes of the 8051 microcontroller</a:t>
            </a:r>
          </a:p>
          <a:p>
            <a:r>
              <a:rPr lang="en-US" sz="2200" b="1" dirty="0"/>
              <a:t>	</a:t>
            </a:r>
            <a:r>
              <a:rPr lang="en-US" sz="2200" b="1" dirty="0">
                <a:solidFill>
                  <a:srgbClr val="007A37"/>
                </a:solidFill>
              </a:rPr>
              <a:t>&gt;&gt;</a:t>
            </a:r>
            <a:r>
              <a:rPr lang="en-US" sz="2200" b="1" dirty="0"/>
              <a:t> 	Contrast and compare the addressing modes</a:t>
            </a:r>
          </a:p>
          <a:p>
            <a:r>
              <a:rPr lang="en-US" sz="2200" b="1" dirty="0"/>
              <a:t>	</a:t>
            </a:r>
            <a:r>
              <a:rPr lang="en-US" sz="2200" b="1" dirty="0">
                <a:solidFill>
                  <a:srgbClr val="007A37"/>
                </a:solidFill>
              </a:rPr>
              <a:t>&gt;&gt;</a:t>
            </a:r>
            <a:r>
              <a:rPr lang="en-US" sz="2200" b="1" dirty="0"/>
              <a:t> 	Code 8051 Assembly language instructions using each addressing mode</a:t>
            </a:r>
          </a:p>
          <a:p>
            <a:r>
              <a:rPr lang="en-US" sz="2200" b="1" dirty="0"/>
              <a:t>	</a:t>
            </a:r>
            <a:r>
              <a:rPr lang="en-US" sz="2200" b="1" dirty="0">
                <a:solidFill>
                  <a:srgbClr val="007A37"/>
                </a:solidFill>
              </a:rPr>
              <a:t>&gt;&gt;</a:t>
            </a:r>
            <a:r>
              <a:rPr lang="en-US" sz="2200" b="1" dirty="0"/>
              <a:t> 	Access RAM using various addressing modes</a:t>
            </a:r>
          </a:p>
          <a:p>
            <a:r>
              <a:rPr lang="en-US" sz="2200" b="1" dirty="0"/>
              <a:t>	</a:t>
            </a:r>
            <a:r>
              <a:rPr lang="en-US" sz="2200" b="1" dirty="0">
                <a:solidFill>
                  <a:srgbClr val="007A37"/>
                </a:solidFill>
              </a:rPr>
              <a:t>&gt;&gt;</a:t>
            </a:r>
            <a:r>
              <a:rPr lang="en-US" sz="2200" b="1" dirty="0"/>
              <a:t> 	List the SFR (special function registers) addresses</a:t>
            </a:r>
          </a:p>
          <a:p>
            <a:r>
              <a:rPr lang="en-US" sz="2200" b="1" dirty="0"/>
              <a:t>	</a:t>
            </a:r>
            <a:r>
              <a:rPr lang="en-US" sz="2200" b="1" dirty="0">
                <a:solidFill>
                  <a:srgbClr val="007A37"/>
                </a:solidFill>
              </a:rPr>
              <a:t>&gt;&gt; </a:t>
            </a:r>
            <a:r>
              <a:rPr lang="en-US" sz="2200" b="1" dirty="0"/>
              <a:t>	Discuss how to access the SFR</a:t>
            </a:r>
          </a:p>
          <a:p>
            <a:r>
              <a:rPr lang="en-US" sz="2200" b="1" dirty="0"/>
              <a:t>	</a:t>
            </a:r>
            <a:r>
              <a:rPr lang="en-US" sz="2200" b="1" dirty="0">
                <a:solidFill>
                  <a:srgbClr val="007A37"/>
                </a:solidFill>
              </a:rPr>
              <a:t>&gt;&gt;</a:t>
            </a:r>
            <a:r>
              <a:rPr lang="en-US" sz="2200" b="1" dirty="0"/>
              <a:t> 	Manipulate the stack using direct addressing mode</a:t>
            </a:r>
          </a:p>
          <a:p>
            <a:r>
              <a:rPr lang="en-US" sz="2200" b="1" dirty="0"/>
              <a:t>	</a:t>
            </a:r>
            <a:r>
              <a:rPr lang="en-US" sz="2200" b="1" dirty="0">
                <a:solidFill>
                  <a:srgbClr val="007A37"/>
                </a:solidFill>
              </a:rPr>
              <a:t>&gt;&gt;</a:t>
            </a:r>
            <a:r>
              <a:rPr lang="en-US" sz="2200" b="1" dirty="0"/>
              <a:t> 	Code 8051 instructions to manipulate a look-up table</a:t>
            </a:r>
          </a:p>
          <a:p>
            <a:r>
              <a:rPr lang="en-US" sz="2200" b="1" dirty="0"/>
              <a:t>	</a:t>
            </a:r>
            <a:r>
              <a:rPr lang="en-US" sz="2200" b="1" dirty="0">
                <a:solidFill>
                  <a:srgbClr val="007A37"/>
                </a:solidFill>
              </a:rPr>
              <a:t>&gt;&gt;</a:t>
            </a:r>
            <a:r>
              <a:rPr lang="en-US" sz="2200" b="1" dirty="0"/>
              <a:t> 	Access RAM, I/O, and ports using bit addresses</a:t>
            </a:r>
          </a:p>
          <a:p>
            <a:r>
              <a:rPr lang="en-US" sz="2200" b="1" dirty="0"/>
              <a:t>	</a:t>
            </a:r>
            <a:r>
              <a:rPr lang="en-US" sz="2200" b="1" dirty="0">
                <a:solidFill>
                  <a:srgbClr val="007A37"/>
                </a:solidFill>
              </a:rPr>
              <a:t>&gt;&gt;</a:t>
            </a:r>
            <a:r>
              <a:rPr lang="en-US" sz="2200" b="1" dirty="0"/>
              <a:t> 	Discuss how to access the extra 128 bytes of RAM space in the 8052</a:t>
            </a:r>
          </a:p>
        </p:txBody>
      </p:sp>
      <p:sp>
        <p:nvSpPr>
          <p:cNvPr id="6" name="Rectangle 5">
            <a:extLst>
              <a:ext uri="{FF2B5EF4-FFF2-40B4-BE49-F238E27FC236}">
                <a16:creationId xmlns:a16="http://schemas.microsoft.com/office/drawing/2014/main" id="{87F4B246-D001-4E7D-A945-C41D4B397BBA}"/>
              </a:ext>
            </a:extLst>
          </p:cNvPr>
          <p:cNvSpPr/>
          <p:nvPr/>
        </p:nvSpPr>
        <p:spPr>
          <a:xfrm>
            <a:off x="0" y="0"/>
            <a:ext cx="12192000" cy="13716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EF3EC0A2-797C-4BB9-A8EF-ED51538FAA17}"/>
              </a:ext>
            </a:extLst>
          </p:cNvPr>
          <p:cNvSpPr/>
          <p:nvPr/>
        </p:nvSpPr>
        <p:spPr>
          <a:xfrm>
            <a:off x="0" y="0"/>
            <a:ext cx="12192000" cy="1106129"/>
          </a:xfrm>
          <a:prstGeom prst="rect">
            <a:avLst/>
          </a:prstGeom>
          <a:solidFill>
            <a:srgbClr val="65FF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60000"/>
                  <a:lumOff val="40000"/>
                </a:schemeClr>
              </a:solidFill>
            </a:endParaRPr>
          </a:p>
        </p:txBody>
      </p:sp>
      <p:sp>
        <p:nvSpPr>
          <p:cNvPr id="5" name="TextBox 4">
            <a:extLst>
              <a:ext uri="{FF2B5EF4-FFF2-40B4-BE49-F238E27FC236}">
                <a16:creationId xmlns:a16="http://schemas.microsoft.com/office/drawing/2014/main" id="{6EFA0293-F92D-4C5B-A1F6-E717645B0741}"/>
              </a:ext>
            </a:extLst>
          </p:cNvPr>
          <p:cNvSpPr txBox="1"/>
          <p:nvPr/>
        </p:nvSpPr>
        <p:spPr>
          <a:xfrm>
            <a:off x="948813" y="350174"/>
            <a:ext cx="10294374" cy="769441"/>
          </a:xfrm>
          <a:prstGeom prst="rect">
            <a:avLst/>
          </a:prstGeom>
          <a:noFill/>
        </p:spPr>
        <p:txBody>
          <a:bodyPr wrap="square" rtlCol="0">
            <a:spAutoFit/>
          </a:bodyPr>
          <a:lstStyle/>
          <a:p>
            <a:r>
              <a:rPr lang="en-US" sz="4400" b="1" dirty="0"/>
              <a:t>Objectives</a:t>
            </a:r>
          </a:p>
        </p:txBody>
      </p:sp>
      <p:sp>
        <p:nvSpPr>
          <p:cNvPr id="8" name="TextBox 7">
            <a:extLst>
              <a:ext uri="{FF2B5EF4-FFF2-40B4-BE49-F238E27FC236}">
                <a16:creationId xmlns:a16="http://schemas.microsoft.com/office/drawing/2014/main" id="{24140DEA-4B6D-44C7-BF9C-E734A8680952}"/>
              </a:ext>
            </a:extLst>
          </p:cNvPr>
          <p:cNvSpPr txBox="1"/>
          <p:nvPr/>
        </p:nvSpPr>
        <p:spPr>
          <a:xfrm>
            <a:off x="0" y="2168085"/>
            <a:ext cx="12192000" cy="830997"/>
          </a:xfrm>
          <a:prstGeom prst="rect">
            <a:avLst/>
          </a:prstGeom>
          <a:noFill/>
        </p:spPr>
        <p:txBody>
          <a:bodyPr wrap="square" rtlCol="0">
            <a:spAutoFit/>
          </a:bodyPr>
          <a:lstStyle/>
          <a:p>
            <a:pPr algn="ctr"/>
            <a:r>
              <a:rPr lang="en-US" sz="2400" b="1" dirty="0">
                <a:solidFill>
                  <a:srgbClr val="007A37"/>
                </a:solidFill>
              </a:rPr>
              <a:t>Upon completion of this chapter, you will be able to:</a:t>
            </a:r>
          </a:p>
          <a:p>
            <a:pPr algn="ctr"/>
            <a:endParaRPr lang="en-US" sz="2400" dirty="0">
              <a:solidFill>
                <a:srgbClr val="007A37"/>
              </a:solidFill>
            </a:endParaRPr>
          </a:p>
        </p:txBody>
      </p:sp>
    </p:spTree>
    <p:extLst>
      <p:ext uri="{BB962C8B-B14F-4D97-AF65-F5344CB8AC3E}">
        <p14:creationId xmlns:p14="http://schemas.microsoft.com/office/powerpoint/2010/main" val="2996696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8"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7F4B246-D001-4E7D-A945-C41D4B397BBA}"/>
              </a:ext>
            </a:extLst>
          </p:cNvPr>
          <p:cNvSpPr/>
          <p:nvPr/>
        </p:nvSpPr>
        <p:spPr>
          <a:xfrm>
            <a:off x="0" y="0"/>
            <a:ext cx="12192000" cy="13716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EF3EC0A2-797C-4BB9-A8EF-ED51538FAA17}"/>
              </a:ext>
            </a:extLst>
          </p:cNvPr>
          <p:cNvSpPr/>
          <p:nvPr/>
        </p:nvSpPr>
        <p:spPr>
          <a:xfrm>
            <a:off x="0" y="0"/>
            <a:ext cx="12192000" cy="1106129"/>
          </a:xfrm>
          <a:prstGeom prst="rect">
            <a:avLst/>
          </a:prstGeom>
          <a:solidFill>
            <a:srgbClr val="65FF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6A6FF95B-F782-49A5-A974-A2E83A575CA5}"/>
              </a:ext>
            </a:extLst>
          </p:cNvPr>
          <p:cNvSpPr txBox="1"/>
          <p:nvPr/>
        </p:nvSpPr>
        <p:spPr>
          <a:xfrm>
            <a:off x="948812" y="553064"/>
            <a:ext cx="10294374" cy="461665"/>
          </a:xfrm>
          <a:prstGeom prst="rect">
            <a:avLst/>
          </a:prstGeom>
          <a:noFill/>
        </p:spPr>
        <p:txBody>
          <a:bodyPr wrap="square" rtlCol="0">
            <a:spAutoFit/>
          </a:bodyPr>
          <a:lstStyle/>
          <a:p>
            <a:pPr lvl="0">
              <a:defRPr/>
            </a:pPr>
            <a:r>
              <a:rPr lang="en-US" sz="2400" b="1" dirty="0">
                <a:solidFill>
                  <a:prstClr val="black"/>
                </a:solidFill>
              </a:rPr>
              <a:t>Example 5-15</a:t>
            </a:r>
            <a:endPar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A56A04F2-CDEB-443E-AED3-1D0BF2A72BA5}"/>
              </a:ext>
            </a:extLst>
          </p:cNvPr>
          <p:cNvSpPr txBox="1"/>
          <p:nvPr/>
        </p:nvSpPr>
        <p:spPr>
          <a:xfrm>
            <a:off x="948810" y="1493855"/>
            <a:ext cx="10294374" cy="830997"/>
          </a:xfrm>
          <a:prstGeom prst="rect">
            <a:avLst/>
          </a:prstGeom>
          <a:noFill/>
        </p:spPr>
        <p:txBody>
          <a:bodyPr wrap="square">
            <a:spAutoFit/>
          </a:bodyPr>
          <a:lstStyle/>
          <a:p>
            <a:r>
              <a:rPr lang="en-US" sz="2400" b="1" dirty="0"/>
              <a:t>Write a program to see if the RAM location 37H contains an even value. If so, send it to P2. If not, make it even and then send it to P2.</a:t>
            </a:r>
          </a:p>
        </p:txBody>
      </p:sp>
      <p:sp>
        <p:nvSpPr>
          <p:cNvPr id="11" name="TextBox 10">
            <a:extLst>
              <a:ext uri="{FF2B5EF4-FFF2-40B4-BE49-F238E27FC236}">
                <a16:creationId xmlns:a16="http://schemas.microsoft.com/office/drawing/2014/main" id="{589970B7-2AE8-4CED-80FC-31F24CF2060B}"/>
              </a:ext>
            </a:extLst>
          </p:cNvPr>
          <p:cNvSpPr txBox="1"/>
          <p:nvPr/>
        </p:nvSpPr>
        <p:spPr>
          <a:xfrm>
            <a:off x="948809" y="4209983"/>
            <a:ext cx="11243187" cy="1569660"/>
          </a:xfrm>
          <a:prstGeom prst="rect">
            <a:avLst/>
          </a:prstGeom>
          <a:noFill/>
        </p:spPr>
        <p:txBody>
          <a:bodyPr wrap="square">
            <a:spAutoFit/>
          </a:bodyPr>
          <a:lstStyle/>
          <a:p>
            <a:r>
              <a:rPr lang="en-US" sz="2400" b="1" dirty="0">
                <a:solidFill>
                  <a:srgbClr val="004620"/>
                </a:solidFill>
                <a:latin typeface="Courier New" panose="02070309020205020404" pitchFamily="49" charset="0"/>
                <a:cs typeface="Courier New" panose="02070309020205020404" pitchFamily="49" charset="0"/>
              </a:rPr>
              <a:t>	MOV	A,37H		;load RAM location 37H into accumulator</a:t>
            </a:r>
          </a:p>
          <a:p>
            <a:r>
              <a:rPr lang="en-US" sz="2400" b="1" dirty="0">
                <a:solidFill>
                  <a:srgbClr val="004620"/>
                </a:solidFill>
                <a:latin typeface="Courier New" panose="02070309020205020404" pitchFamily="49" charset="0"/>
                <a:cs typeface="Courier New" panose="02070309020205020404" pitchFamily="49" charset="0"/>
              </a:rPr>
              <a:t>	JNB	ACC.0,YES	;is D0 of reg A 0? if so jump</a:t>
            </a:r>
          </a:p>
          <a:p>
            <a:r>
              <a:rPr lang="en-US" sz="2400" b="1" dirty="0">
                <a:solidFill>
                  <a:srgbClr val="004620"/>
                </a:solidFill>
                <a:latin typeface="Courier New" panose="02070309020205020404" pitchFamily="49" charset="0"/>
                <a:cs typeface="Courier New" panose="02070309020205020404" pitchFamily="49" charset="0"/>
              </a:rPr>
              <a:t>	INC	A		;it is odd, make it even</a:t>
            </a:r>
          </a:p>
          <a:p>
            <a:r>
              <a:rPr lang="en-US" sz="2400" b="1" dirty="0">
                <a:solidFill>
                  <a:srgbClr val="004620"/>
                </a:solidFill>
                <a:latin typeface="Courier New" panose="02070309020205020404" pitchFamily="49" charset="0"/>
                <a:cs typeface="Courier New" panose="02070309020205020404" pitchFamily="49" charset="0"/>
              </a:rPr>
              <a:t>YES:	MOV	P2,A	 	;send it to P2</a:t>
            </a:r>
          </a:p>
        </p:txBody>
      </p:sp>
      <p:sp>
        <p:nvSpPr>
          <p:cNvPr id="12" name="TextBox 11">
            <a:extLst>
              <a:ext uri="{FF2B5EF4-FFF2-40B4-BE49-F238E27FC236}">
                <a16:creationId xmlns:a16="http://schemas.microsoft.com/office/drawing/2014/main" id="{0BD49A13-274A-4D19-9B3F-75215B817F53}"/>
              </a:ext>
            </a:extLst>
          </p:cNvPr>
          <p:cNvSpPr txBox="1"/>
          <p:nvPr/>
        </p:nvSpPr>
        <p:spPr>
          <a:xfrm>
            <a:off x="0" y="3221251"/>
            <a:ext cx="12192000" cy="461665"/>
          </a:xfrm>
          <a:prstGeom prst="rect">
            <a:avLst/>
          </a:prstGeom>
          <a:noFill/>
        </p:spPr>
        <p:txBody>
          <a:bodyPr wrap="square">
            <a:spAutoFit/>
          </a:bodyPr>
          <a:lstStyle/>
          <a:p>
            <a:pPr algn="ctr"/>
            <a:r>
              <a:rPr lang="en-US" sz="2400" b="1" dirty="0">
                <a:solidFill>
                  <a:srgbClr val="004620"/>
                </a:solidFill>
              </a:rPr>
              <a:t>Solution:</a:t>
            </a:r>
          </a:p>
        </p:txBody>
      </p:sp>
    </p:spTree>
    <p:extLst>
      <p:ext uri="{BB962C8B-B14F-4D97-AF65-F5344CB8AC3E}">
        <p14:creationId xmlns:p14="http://schemas.microsoft.com/office/powerpoint/2010/main" val="1512670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anim calcmode="lin" valueType="num">
                                      <p:cBhvr>
                                        <p:cTn id="8" dur="500" fill="hold"/>
                                        <p:tgtEl>
                                          <p:spTgt spid="10"/>
                                        </p:tgtEl>
                                        <p:attrNameLst>
                                          <p:attrName>ppt_x</p:attrName>
                                        </p:attrNameLst>
                                      </p:cBhvr>
                                      <p:tavLst>
                                        <p:tav tm="0">
                                          <p:val>
                                            <p:strVal val="#ppt_x"/>
                                          </p:val>
                                        </p:tav>
                                        <p:tav tm="100000">
                                          <p:val>
                                            <p:strVal val="#ppt_x"/>
                                          </p:val>
                                        </p:tav>
                                      </p:tavLst>
                                    </p:anim>
                                    <p:anim calcmode="lin" valueType="num">
                                      <p:cBhvr>
                                        <p:cTn id="9" dur="5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wipe(down)">
                                      <p:cBhvr>
                                        <p:cTn id="14" dur="500"/>
                                        <p:tgtEl>
                                          <p:spTgt spid="8"/>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wipe(left)">
                                      <p:cBhvr>
                                        <p:cTn id="19" dur="500"/>
                                        <p:tgtEl>
                                          <p:spTgt spid="12"/>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wipe(left)">
                                      <p:cBhvr>
                                        <p:cTn id="2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8" grpId="0"/>
      <p:bldP spid="11" grpId="0"/>
      <p:bldP spid="1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120F5A4-C037-4B37-A492-7D845939458F}"/>
              </a:ext>
            </a:extLst>
          </p:cNvPr>
          <p:cNvPicPr>
            <a:picLocks noChangeAspect="1"/>
          </p:cNvPicPr>
          <p:nvPr/>
        </p:nvPicPr>
        <p:blipFill rotWithShape="1">
          <a:blip r:embed="rId2">
            <a:extLst>
              <a:ext uri="{28A0092B-C50C-407E-A947-70E740481C1C}">
                <a14:useLocalDpi xmlns:a14="http://schemas.microsoft.com/office/drawing/2010/main" val="0"/>
              </a:ext>
            </a:extLst>
          </a:blip>
          <a:srcRect t="3511" r="3168" b="11185"/>
          <a:stretch/>
        </p:blipFill>
        <p:spPr>
          <a:xfrm>
            <a:off x="2640520" y="2078789"/>
            <a:ext cx="6910958" cy="3008671"/>
          </a:xfrm>
          <a:prstGeom prst="rect">
            <a:avLst/>
          </a:prstGeom>
        </p:spPr>
      </p:pic>
      <p:sp>
        <p:nvSpPr>
          <p:cNvPr id="6" name="Rectangle 5">
            <a:extLst>
              <a:ext uri="{FF2B5EF4-FFF2-40B4-BE49-F238E27FC236}">
                <a16:creationId xmlns:a16="http://schemas.microsoft.com/office/drawing/2014/main" id="{87F4B246-D001-4E7D-A945-C41D4B397BBA}"/>
              </a:ext>
            </a:extLst>
          </p:cNvPr>
          <p:cNvSpPr/>
          <p:nvPr/>
        </p:nvSpPr>
        <p:spPr>
          <a:xfrm>
            <a:off x="0" y="0"/>
            <a:ext cx="12192000" cy="13716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EF3EC0A2-797C-4BB9-A8EF-ED51538FAA17}"/>
              </a:ext>
            </a:extLst>
          </p:cNvPr>
          <p:cNvSpPr/>
          <p:nvPr/>
        </p:nvSpPr>
        <p:spPr>
          <a:xfrm>
            <a:off x="0" y="0"/>
            <a:ext cx="12192000" cy="1106129"/>
          </a:xfrm>
          <a:prstGeom prst="rect">
            <a:avLst/>
          </a:prstGeom>
          <a:solidFill>
            <a:srgbClr val="65FF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6A6FF95B-F782-49A5-A974-A2E83A575CA5}"/>
              </a:ext>
            </a:extLst>
          </p:cNvPr>
          <p:cNvSpPr txBox="1"/>
          <p:nvPr/>
        </p:nvSpPr>
        <p:spPr>
          <a:xfrm>
            <a:off x="948812" y="553064"/>
            <a:ext cx="10294374"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rPr>
              <a:t>Example 5-16</a:t>
            </a:r>
          </a:p>
        </p:txBody>
      </p:sp>
      <p:sp>
        <p:nvSpPr>
          <p:cNvPr id="8" name="TextBox 7">
            <a:extLst>
              <a:ext uri="{FF2B5EF4-FFF2-40B4-BE49-F238E27FC236}">
                <a16:creationId xmlns:a16="http://schemas.microsoft.com/office/drawing/2014/main" id="{A56A04F2-CDEB-443E-AED3-1D0BF2A72BA5}"/>
              </a:ext>
            </a:extLst>
          </p:cNvPr>
          <p:cNvSpPr txBox="1"/>
          <p:nvPr/>
        </p:nvSpPr>
        <p:spPr>
          <a:xfrm>
            <a:off x="486697" y="1448251"/>
            <a:ext cx="11444748" cy="646331"/>
          </a:xfrm>
          <a:prstGeom prst="rect">
            <a:avLst/>
          </a:prstGeom>
          <a:noFill/>
        </p:spPr>
        <p:txBody>
          <a:bodyPr wrap="square">
            <a:spAutoFit/>
          </a:bodyPr>
          <a:lstStyle/>
          <a:p>
            <a:pPr lvl="0"/>
            <a:r>
              <a:rPr lang="en-US" b="1" dirty="0">
                <a:solidFill>
                  <a:prstClr val="black"/>
                </a:solidFill>
              </a:rPr>
              <a:t>Assume that bit P2.3 is an input and represents the condition of a door.  If it goes high, it means that the door is open.  Monitor the bit continuously.  Whenever it goes high, send a low-to-high pulse to port P1.5 to turn on a buzzer.</a:t>
            </a:r>
            <a:endParaRPr kumimoji="0" lang="en-US" b="1" i="0" u="none" strike="noStrike" kern="1200" cap="none" spc="0" normalizeH="0" baseline="0" noProof="0" dirty="0">
              <a:ln>
                <a:noFill/>
              </a:ln>
              <a:solidFill>
                <a:prstClr val="black"/>
              </a:solidFill>
              <a:effectLst/>
              <a:uLnTx/>
              <a:uFillTx/>
              <a:latin typeface="Calibri" panose="020F0502020204030204"/>
            </a:endParaRPr>
          </a:p>
        </p:txBody>
      </p:sp>
      <p:sp>
        <p:nvSpPr>
          <p:cNvPr id="11" name="TextBox 10">
            <a:extLst>
              <a:ext uri="{FF2B5EF4-FFF2-40B4-BE49-F238E27FC236}">
                <a16:creationId xmlns:a16="http://schemas.microsoft.com/office/drawing/2014/main" id="{589970B7-2AE8-4CED-80FC-31F24CF2060B}"/>
              </a:ext>
            </a:extLst>
          </p:cNvPr>
          <p:cNvSpPr txBox="1"/>
          <p:nvPr/>
        </p:nvSpPr>
        <p:spPr>
          <a:xfrm>
            <a:off x="948812" y="5131704"/>
            <a:ext cx="10702414" cy="1754326"/>
          </a:xfrm>
          <a:prstGeom prst="rect">
            <a:avLst/>
          </a:prstGeom>
          <a:noFill/>
        </p:spPr>
        <p:txBody>
          <a:bodyPr wrap="square">
            <a:spAutoFit/>
          </a:bodyPr>
          <a:lstStyle/>
          <a:p>
            <a:pPr lvl="0"/>
            <a:r>
              <a:rPr lang="en-US" b="1" dirty="0">
                <a:solidFill>
                  <a:srgbClr val="004620"/>
                </a:solidFill>
                <a:latin typeface="Courier New" panose="02070309020205020404" pitchFamily="49" charset="0"/>
                <a:cs typeface="Courier New" panose="02070309020205020404" pitchFamily="49" charset="0"/>
              </a:rPr>
              <a:t>   	HERE:  JNB	 P2.3,HERE	;keep monitoring for high</a:t>
            </a:r>
          </a:p>
          <a:p>
            <a:pPr lvl="0"/>
            <a:r>
              <a:rPr lang="en-US" b="1" dirty="0">
                <a:solidFill>
                  <a:srgbClr val="004620"/>
                </a:solidFill>
                <a:latin typeface="Courier New" panose="02070309020205020404" pitchFamily="49" charset="0"/>
                <a:cs typeface="Courier New" panose="02070309020205020404" pitchFamily="49" charset="0"/>
              </a:rPr>
              <a:t>		CLR	 P1.5		;Clear bit (P1.5 = 0)</a:t>
            </a:r>
          </a:p>
          <a:p>
            <a:pPr lvl="0"/>
            <a:r>
              <a:rPr lang="en-US" b="1" dirty="0">
                <a:solidFill>
                  <a:srgbClr val="004620"/>
                </a:solidFill>
                <a:latin typeface="Courier New" panose="02070309020205020404" pitchFamily="49" charset="0"/>
                <a:cs typeface="Courier New" panose="02070309020205020404" pitchFamily="49" charset="0"/>
              </a:rPr>
              <a:t>		ACALL 	 DELAY</a:t>
            </a:r>
          </a:p>
          <a:p>
            <a:pPr lvl="0"/>
            <a:r>
              <a:rPr lang="en-US" b="1" dirty="0">
                <a:solidFill>
                  <a:srgbClr val="004620"/>
                </a:solidFill>
                <a:latin typeface="Courier New" panose="02070309020205020404" pitchFamily="49" charset="0"/>
                <a:cs typeface="Courier New" panose="02070309020205020404" pitchFamily="49" charset="0"/>
              </a:rPr>
              <a:t>		SETB	 P1.5		;P1.5=1 (low-to-high pulse)</a:t>
            </a:r>
          </a:p>
          <a:p>
            <a:pPr lvl="0"/>
            <a:r>
              <a:rPr lang="en-US" b="1" dirty="0">
                <a:solidFill>
                  <a:srgbClr val="004620"/>
                </a:solidFill>
                <a:latin typeface="Courier New" panose="02070309020205020404" pitchFamily="49" charset="0"/>
                <a:cs typeface="Courier New" panose="02070309020205020404" pitchFamily="49" charset="0"/>
              </a:rPr>
              <a:t>		ACALL   DELAY</a:t>
            </a:r>
          </a:p>
          <a:p>
            <a:pPr lvl="0"/>
            <a:r>
              <a:rPr lang="en-US" b="1" dirty="0">
                <a:solidFill>
                  <a:srgbClr val="004620"/>
                </a:solidFill>
                <a:latin typeface="Courier New" panose="02070309020205020404" pitchFamily="49" charset="0"/>
                <a:cs typeface="Courier New" panose="02070309020205020404" pitchFamily="49" charset="0"/>
              </a:rPr>
              <a:t>		SJMP	 HERE</a:t>
            </a:r>
            <a:endParaRPr kumimoji="0" lang="en-US" sz="1800" b="1" i="0" u="none" strike="noStrike" kern="1200" cap="none" spc="0" normalizeH="0" baseline="0" noProof="0" dirty="0">
              <a:ln>
                <a:noFill/>
              </a:ln>
              <a:solidFill>
                <a:srgbClr val="004620"/>
              </a:solidFill>
              <a:effectLst/>
              <a:uLnTx/>
              <a:uFillTx/>
              <a:latin typeface="Calibri" panose="020F0502020204030204"/>
              <a:ea typeface="+mn-ea"/>
              <a:cs typeface="+mn-cs"/>
            </a:endParaRPr>
          </a:p>
        </p:txBody>
      </p:sp>
      <p:sp>
        <p:nvSpPr>
          <p:cNvPr id="12" name="TextBox 11">
            <a:extLst>
              <a:ext uri="{FF2B5EF4-FFF2-40B4-BE49-F238E27FC236}">
                <a16:creationId xmlns:a16="http://schemas.microsoft.com/office/drawing/2014/main" id="{0BD49A13-274A-4D19-9B3F-75215B817F53}"/>
              </a:ext>
            </a:extLst>
          </p:cNvPr>
          <p:cNvSpPr txBox="1"/>
          <p:nvPr/>
        </p:nvSpPr>
        <p:spPr>
          <a:xfrm>
            <a:off x="-1" y="2062176"/>
            <a:ext cx="12192000"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04620"/>
                </a:solidFill>
                <a:effectLst/>
                <a:uLnTx/>
                <a:uFillTx/>
                <a:latin typeface="Calibri" panose="020F0502020204030204"/>
                <a:ea typeface="+mn-ea"/>
                <a:cs typeface="+mn-cs"/>
              </a:rPr>
              <a:t>Solution:</a:t>
            </a:r>
          </a:p>
        </p:txBody>
      </p:sp>
    </p:spTree>
    <p:extLst>
      <p:ext uri="{BB962C8B-B14F-4D97-AF65-F5344CB8AC3E}">
        <p14:creationId xmlns:p14="http://schemas.microsoft.com/office/powerpoint/2010/main" val="238303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anim calcmode="lin" valueType="num">
                                      <p:cBhvr>
                                        <p:cTn id="8" dur="500" fill="hold"/>
                                        <p:tgtEl>
                                          <p:spTgt spid="10"/>
                                        </p:tgtEl>
                                        <p:attrNameLst>
                                          <p:attrName>ppt_x</p:attrName>
                                        </p:attrNameLst>
                                      </p:cBhvr>
                                      <p:tavLst>
                                        <p:tav tm="0">
                                          <p:val>
                                            <p:strVal val="#ppt_x"/>
                                          </p:val>
                                        </p:tav>
                                        <p:tav tm="100000">
                                          <p:val>
                                            <p:strVal val="#ppt_x"/>
                                          </p:val>
                                        </p:tav>
                                      </p:tavLst>
                                    </p:anim>
                                    <p:anim calcmode="lin" valueType="num">
                                      <p:cBhvr>
                                        <p:cTn id="9" dur="5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wipe(down)">
                                      <p:cBhvr>
                                        <p:cTn id="14" dur="500"/>
                                        <p:tgtEl>
                                          <p:spTgt spid="8"/>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wipe(left)">
                                      <p:cBhvr>
                                        <p:cTn id="19" dur="500"/>
                                        <p:tgtEl>
                                          <p:spTgt spid="12"/>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nodeType="click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wipe(down)">
                                      <p:cBhvr>
                                        <p:cTn id="24" dur="500"/>
                                        <p:tgtEl>
                                          <p:spTgt spid="4"/>
                                        </p:tgtEl>
                                      </p:cBhvr>
                                    </p:animEffect>
                                  </p:childTnLst>
                                </p:cTn>
                              </p:par>
                              <p:par>
                                <p:cTn id="25" presetID="22" presetClass="entr" presetSubtype="4"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wipe(down)">
                                      <p:cBhvr>
                                        <p:cTn id="2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8" grpId="0"/>
      <p:bldP spid="11" grpId="0"/>
      <p:bldP spid="12"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7F4B246-D001-4E7D-A945-C41D4B397BBA}"/>
              </a:ext>
            </a:extLst>
          </p:cNvPr>
          <p:cNvSpPr/>
          <p:nvPr/>
        </p:nvSpPr>
        <p:spPr>
          <a:xfrm>
            <a:off x="0" y="0"/>
            <a:ext cx="12192000" cy="13716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EF3EC0A2-797C-4BB9-A8EF-ED51538FAA17}"/>
              </a:ext>
            </a:extLst>
          </p:cNvPr>
          <p:cNvSpPr/>
          <p:nvPr/>
        </p:nvSpPr>
        <p:spPr>
          <a:xfrm>
            <a:off x="0" y="0"/>
            <a:ext cx="12192000" cy="1106129"/>
          </a:xfrm>
          <a:prstGeom prst="rect">
            <a:avLst/>
          </a:prstGeom>
          <a:solidFill>
            <a:srgbClr val="65FF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6A6FF95B-F782-49A5-A974-A2E83A575CA5}"/>
              </a:ext>
            </a:extLst>
          </p:cNvPr>
          <p:cNvSpPr txBox="1"/>
          <p:nvPr/>
        </p:nvSpPr>
        <p:spPr>
          <a:xfrm>
            <a:off x="948812" y="553064"/>
            <a:ext cx="10294374" cy="461665"/>
          </a:xfrm>
          <a:prstGeom prst="rect">
            <a:avLst/>
          </a:prstGeom>
          <a:noFill/>
        </p:spPr>
        <p:txBody>
          <a:bodyPr wrap="square" rtlCol="0">
            <a:spAutoFit/>
          </a:bodyPr>
          <a:lstStyle/>
          <a:p>
            <a:pPr lvl="0">
              <a:defRPr/>
            </a:pPr>
            <a:r>
              <a:rPr lang="en-US" sz="2400" b="1" dirty="0">
                <a:solidFill>
                  <a:prstClr val="black"/>
                </a:solidFill>
              </a:rPr>
              <a:t>Example 5-17</a:t>
            </a:r>
            <a:endPar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A56A04F2-CDEB-443E-AED3-1D0BF2A72BA5}"/>
              </a:ext>
            </a:extLst>
          </p:cNvPr>
          <p:cNvSpPr txBox="1"/>
          <p:nvPr/>
        </p:nvSpPr>
        <p:spPr>
          <a:xfrm>
            <a:off x="948810" y="1493855"/>
            <a:ext cx="10294374" cy="1200329"/>
          </a:xfrm>
          <a:prstGeom prst="rect">
            <a:avLst/>
          </a:prstGeom>
          <a:noFill/>
        </p:spPr>
        <p:txBody>
          <a:bodyPr wrap="square">
            <a:spAutoFit/>
          </a:bodyPr>
          <a:lstStyle/>
          <a:p>
            <a:r>
              <a:rPr lang="en-US" sz="2400" b="1" dirty="0"/>
              <a:t>The status of bits P1.2 and P1.3 of I/O port P1 must be saved before they are changed. Write a program to save the status of P1.2 in bit location 06 and the status of P1.3 in bit location 07.</a:t>
            </a:r>
          </a:p>
        </p:txBody>
      </p:sp>
      <p:sp>
        <p:nvSpPr>
          <p:cNvPr id="11" name="TextBox 10">
            <a:extLst>
              <a:ext uri="{FF2B5EF4-FFF2-40B4-BE49-F238E27FC236}">
                <a16:creationId xmlns:a16="http://schemas.microsoft.com/office/drawing/2014/main" id="{589970B7-2AE8-4CED-80FC-31F24CF2060B}"/>
              </a:ext>
            </a:extLst>
          </p:cNvPr>
          <p:cNvSpPr txBox="1"/>
          <p:nvPr/>
        </p:nvSpPr>
        <p:spPr>
          <a:xfrm>
            <a:off x="845571" y="3682916"/>
            <a:ext cx="11484081" cy="2677656"/>
          </a:xfrm>
          <a:prstGeom prst="rect">
            <a:avLst/>
          </a:prstGeom>
          <a:noFill/>
        </p:spPr>
        <p:txBody>
          <a:bodyPr wrap="square">
            <a:spAutoFit/>
          </a:bodyPr>
          <a:lstStyle/>
          <a:p>
            <a:r>
              <a:rPr lang="en-US" sz="2400" b="1" dirty="0">
                <a:solidFill>
                  <a:srgbClr val="004620"/>
                </a:solidFill>
                <a:latin typeface="Courier New" panose="02070309020205020404" pitchFamily="49" charset="0"/>
                <a:cs typeface="Courier New" panose="02070309020205020404" pitchFamily="49" charset="0"/>
              </a:rPr>
              <a:t>	CLR	06		;clear bit address 06</a:t>
            </a:r>
          </a:p>
          <a:p>
            <a:r>
              <a:rPr lang="en-US" sz="2400" b="1" dirty="0">
                <a:solidFill>
                  <a:srgbClr val="004620"/>
                </a:solidFill>
                <a:latin typeface="Courier New" panose="02070309020205020404" pitchFamily="49" charset="0"/>
                <a:cs typeface="Courier New" panose="02070309020205020404" pitchFamily="49" charset="0"/>
              </a:rPr>
              <a:t>	CLR	07		;clear bit address 07</a:t>
            </a:r>
          </a:p>
          <a:p>
            <a:r>
              <a:rPr lang="en-US" sz="2400" b="1" dirty="0">
                <a:solidFill>
                  <a:srgbClr val="004620"/>
                </a:solidFill>
                <a:latin typeface="Courier New" panose="02070309020205020404" pitchFamily="49" charset="0"/>
                <a:cs typeface="Courier New" panose="02070309020205020404" pitchFamily="49" charset="0"/>
              </a:rPr>
              <a:t>	JNB	P1.2,OVER	;check bit P1.2,if 0 then jump</a:t>
            </a:r>
          </a:p>
          <a:p>
            <a:r>
              <a:rPr lang="en-US" sz="2400" b="1" dirty="0">
                <a:solidFill>
                  <a:srgbClr val="004620"/>
                </a:solidFill>
                <a:latin typeface="Courier New" panose="02070309020205020404" pitchFamily="49" charset="0"/>
                <a:cs typeface="Courier New" panose="02070309020205020404" pitchFamily="49" charset="0"/>
              </a:rPr>
              <a:t>	SETB	06		;if P1.2=1,set bit location 06 to 1 </a:t>
            </a:r>
          </a:p>
          <a:p>
            <a:r>
              <a:rPr lang="en-US" sz="2400" b="1" dirty="0">
                <a:solidFill>
                  <a:srgbClr val="004620"/>
                </a:solidFill>
                <a:latin typeface="Courier New" panose="02070309020205020404" pitchFamily="49" charset="0"/>
                <a:cs typeface="Courier New" panose="02070309020205020404" pitchFamily="49" charset="0"/>
              </a:rPr>
              <a:t>OVER:JNB	P1.3,NEXT	;check bit P1.3, if 0 then jump</a:t>
            </a:r>
          </a:p>
          <a:p>
            <a:r>
              <a:rPr lang="en-US" sz="2400" b="1" dirty="0">
                <a:solidFill>
                  <a:srgbClr val="004620"/>
                </a:solidFill>
                <a:latin typeface="Courier New" panose="02070309020205020404" pitchFamily="49" charset="0"/>
                <a:cs typeface="Courier New" panose="02070309020205020404" pitchFamily="49" charset="0"/>
              </a:rPr>
              <a:t>	SETB	07		;if P1.3=1, set bit location 07 to 1</a:t>
            </a:r>
          </a:p>
          <a:p>
            <a:r>
              <a:rPr lang="en-US" sz="2400" b="1" dirty="0">
                <a:solidFill>
                  <a:srgbClr val="004620"/>
                </a:solidFill>
                <a:latin typeface="Courier New" panose="02070309020205020404" pitchFamily="49" charset="0"/>
                <a:cs typeface="Courier New" panose="02070309020205020404" pitchFamily="49" charset="0"/>
              </a:rPr>
              <a:t>NEXT:... </a:t>
            </a:r>
          </a:p>
        </p:txBody>
      </p:sp>
      <p:sp>
        <p:nvSpPr>
          <p:cNvPr id="12" name="TextBox 11">
            <a:extLst>
              <a:ext uri="{FF2B5EF4-FFF2-40B4-BE49-F238E27FC236}">
                <a16:creationId xmlns:a16="http://schemas.microsoft.com/office/drawing/2014/main" id="{0BD49A13-274A-4D19-9B3F-75215B817F53}"/>
              </a:ext>
            </a:extLst>
          </p:cNvPr>
          <p:cNvSpPr txBox="1"/>
          <p:nvPr/>
        </p:nvSpPr>
        <p:spPr>
          <a:xfrm>
            <a:off x="0" y="3221251"/>
            <a:ext cx="12192000" cy="461665"/>
          </a:xfrm>
          <a:prstGeom prst="rect">
            <a:avLst/>
          </a:prstGeom>
          <a:noFill/>
        </p:spPr>
        <p:txBody>
          <a:bodyPr wrap="square">
            <a:spAutoFit/>
          </a:bodyPr>
          <a:lstStyle/>
          <a:p>
            <a:pPr algn="ctr"/>
            <a:r>
              <a:rPr lang="en-US" sz="2400" b="1" dirty="0">
                <a:solidFill>
                  <a:srgbClr val="004620"/>
                </a:solidFill>
              </a:rPr>
              <a:t>Solution:</a:t>
            </a:r>
          </a:p>
        </p:txBody>
      </p:sp>
    </p:spTree>
    <p:extLst>
      <p:ext uri="{BB962C8B-B14F-4D97-AF65-F5344CB8AC3E}">
        <p14:creationId xmlns:p14="http://schemas.microsoft.com/office/powerpoint/2010/main" val="3603066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anim calcmode="lin" valueType="num">
                                      <p:cBhvr>
                                        <p:cTn id="8" dur="500" fill="hold"/>
                                        <p:tgtEl>
                                          <p:spTgt spid="10"/>
                                        </p:tgtEl>
                                        <p:attrNameLst>
                                          <p:attrName>ppt_x</p:attrName>
                                        </p:attrNameLst>
                                      </p:cBhvr>
                                      <p:tavLst>
                                        <p:tav tm="0">
                                          <p:val>
                                            <p:strVal val="#ppt_x"/>
                                          </p:val>
                                        </p:tav>
                                        <p:tav tm="100000">
                                          <p:val>
                                            <p:strVal val="#ppt_x"/>
                                          </p:val>
                                        </p:tav>
                                      </p:tavLst>
                                    </p:anim>
                                    <p:anim calcmode="lin" valueType="num">
                                      <p:cBhvr>
                                        <p:cTn id="9" dur="5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wipe(down)">
                                      <p:cBhvr>
                                        <p:cTn id="14" dur="500"/>
                                        <p:tgtEl>
                                          <p:spTgt spid="8"/>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wipe(left)">
                                      <p:cBhvr>
                                        <p:cTn id="19" dur="500"/>
                                        <p:tgtEl>
                                          <p:spTgt spid="12"/>
                                        </p:tgtEl>
                                      </p:cBhvr>
                                    </p:animEffect>
                                  </p:childTnLst>
                                </p:cTn>
                              </p:par>
                            </p:childTnLst>
                          </p:cTn>
                        </p:par>
                      </p:childTnLst>
                    </p:cTn>
                  </p:par>
                  <p:par>
                    <p:cTn id="20" fill="hold">
                      <p:stCondLst>
                        <p:cond delay="indefinite"/>
                      </p:stCondLst>
                      <p:childTnLst>
                        <p:par>
                          <p:cTn id="21" fill="hold">
                            <p:stCondLst>
                              <p:cond delay="0"/>
                            </p:stCondLst>
                            <p:childTnLst>
                              <p:par>
                                <p:cTn id="22" presetID="47" presetClass="entr" presetSubtype="0" fill="hold" grpId="0" nodeType="click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1000"/>
                                        <p:tgtEl>
                                          <p:spTgt spid="11"/>
                                        </p:tgtEl>
                                      </p:cBhvr>
                                    </p:animEffect>
                                    <p:anim calcmode="lin" valueType="num">
                                      <p:cBhvr>
                                        <p:cTn id="25" dur="1000" fill="hold"/>
                                        <p:tgtEl>
                                          <p:spTgt spid="11"/>
                                        </p:tgtEl>
                                        <p:attrNameLst>
                                          <p:attrName>ppt_x</p:attrName>
                                        </p:attrNameLst>
                                      </p:cBhvr>
                                      <p:tavLst>
                                        <p:tav tm="0">
                                          <p:val>
                                            <p:strVal val="#ppt_x"/>
                                          </p:val>
                                        </p:tav>
                                        <p:tav tm="100000">
                                          <p:val>
                                            <p:strVal val="#ppt_x"/>
                                          </p:val>
                                        </p:tav>
                                      </p:tavLst>
                                    </p:anim>
                                    <p:anim calcmode="lin" valueType="num">
                                      <p:cBhvr>
                                        <p:cTn id="26"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8" grpId="0"/>
      <p:bldP spid="11" grpId="0"/>
      <p:bldP spid="12"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7F4B246-D001-4E7D-A945-C41D4B397BBA}"/>
              </a:ext>
            </a:extLst>
          </p:cNvPr>
          <p:cNvSpPr/>
          <p:nvPr/>
        </p:nvSpPr>
        <p:spPr>
          <a:xfrm>
            <a:off x="0" y="0"/>
            <a:ext cx="12192000" cy="13716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EF3EC0A2-797C-4BB9-A8EF-ED51538FAA17}"/>
              </a:ext>
            </a:extLst>
          </p:cNvPr>
          <p:cNvSpPr/>
          <p:nvPr/>
        </p:nvSpPr>
        <p:spPr>
          <a:xfrm>
            <a:off x="0" y="0"/>
            <a:ext cx="12192000" cy="1106129"/>
          </a:xfrm>
          <a:prstGeom prst="rect">
            <a:avLst/>
          </a:prstGeom>
          <a:solidFill>
            <a:srgbClr val="65FF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6A6FF95B-F782-49A5-A974-A2E83A575CA5}"/>
              </a:ext>
            </a:extLst>
          </p:cNvPr>
          <p:cNvSpPr txBox="1"/>
          <p:nvPr/>
        </p:nvSpPr>
        <p:spPr>
          <a:xfrm>
            <a:off x="948812" y="553064"/>
            <a:ext cx="10294374" cy="461665"/>
          </a:xfrm>
          <a:prstGeom prst="rect">
            <a:avLst/>
          </a:prstGeom>
          <a:noFill/>
        </p:spPr>
        <p:txBody>
          <a:bodyPr wrap="square" rtlCol="0">
            <a:spAutoFit/>
          </a:bodyPr>
          <a:lstStyle/>
          <a:p>
            <a:pPr lvl="0">
              <a:defRPr/>
            </a:pPr>
            <a:r>
              <a:rPr lang="en-US" sz="2400" b="1" dirty="0">
                <a:solidFill>
                  <a:prstClr val="black"/>
                </a:solidFill>
              </a:rPr>
              <a:t>Example 5-18</a:t>
            </a:r>
            <a:endPar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A56A04F2-CDEB-443E-AED3-1D0BF2A72BA5}"/>
              </a:ext>
            </a:extLst>
          </p:cNvPr>
          <p:cNvSpPr txBox="1"/>
          <p:nvPr/>
        </p:nvSpPr>
        <p:spPr>
          <a:xfrm>
            <a:off x="948810" y="1493855"/>
            <a:ext cx="10294374" cy="830997"/>
          </a:xfrm>
          <a:prstGeom prst="rect">
            <a:avLst/>
          </a:prstGeom>
          <a:noFill/>
        </p:spPr>
        <p:txBody>
          <a:bodyPr wrap="square">
            <a:spAutoFit/>
          </a:bodyPr>
          <a:lstStyle/>
          <a:p>
            <a:r>
              <a:rPr lang="en-US" sz="2400" b="1" dirty="0"/>
              <a:t>Write a program to save the status of bit P1.7 on RAM address bit 05.</a:t>
            </a:r>
          </a:p>
          <a:p>
            <a:endParaRPr lang="en-US" sz="2400" b="1" dirty="0"/>
          </a:p>
        </p:txBody>
      </p:sp>
      <p:sp>
        <p:nvSpPr>
          <p:cNvPr id="11" name="TextBox 10">
            <a:extLst>
              <a:ext uri="{FF2B5EF4-FFF2-40B4-BE49-F238E27FC236}">
                <a16:creationId xmlns:a16="http://schemas.microsoft.com/office/drawing/2014/main" id="{589970B7-2AE8-4CED-80FC-31F24CF2060B}"/>
              </a:ext>
            </a:extLst>
          </p:cNvPr>
          <p:cNvSpPr txBox="1"/>
          <p:nvPr/>
        </p:nvSpPr>
        <p:spPr>
          <a:xfrm>
            <a:off x="845571" y="3682916"/>
            <a:ext cx="11484081" cy="1569660"/>
          </a:xfrm>
          <a:prstGeom prst="rect">
            <a:avLst/>
          </a:prstGeom>
          <a:noFill/>
        </p:spPr>
        <p:txBody>
          <a:bodyPr wrap="square">
            <a:spAutoFit/>
          </a:bodyPr>
          <a:lstStyle/>
          <a:p>
            <a:endParaRPr lang="en-US" sz="2400" b="1" dirty="0">
              <a:solidFill>
                <a:srgbClr val="004620"/>
              </a:solidFill>
              <a:latin typeface="Courier New" panose="02070309020205020404" pitchFamily="49" charset="0"/>
              <a:cs typeface="Courier New" panose="02070309020205020404" pitchFamily="49" charset="0"/>
            </a:endParaRPr>
          </a:p>
          <a:p>
            <a:r>
              <a:rPr lang="en-US" sz="2400" b="1" dirty="0">
                <a:solidFill>
                  <a:srgbClr val="004620"/>
                </a:solidFill>
                <a:latin typeface="Courier New" panose="02070309020205020404" pitchFamily="49" charset="0"/>
                <a:cs typeface="Courier New" panose="02070309020205020404" pitchFamily="49" charset="0"/>
              </a:rPr>
              <a:t> 		MOV	C,P1.7	;get bit from port</a:t>
            </a:r>
          </a:p>
          <a:p>
            <a:r>
              <a:rPr lang="en-US" sz="2400" b="1" dirty="0">
                <a:solidFill>
                  <a:srgbClr val="004620"/>
                </a:solidFill>
                <a:latin typeface="Courier New" panose="02070309020205020404" pitchFamily="49" charset="0"/>
                <a:cs typeface="Courier New" panose="02070309020205020404" pitchFamily="49" charset="0"/>
              </a:rPr>
              <a:t>		MOV	05,C		;save bit</a:t>
            </a:r>
          </a:p>
          <a:p>
            <a:endParaRPr lang="en-US" sz="2400" b="1" dirty="0">
              <a:solidFill>
                <a:srgbClr val="004620"/>
              </a:solidFill>
              <a:latin typeface="Courier New" panose="02070309020205020404" pitchFamily="49" charset="0"/>
              <a:cs typeface="Courier New" panose="02070309020205020404" pitchFamily="49" charset="0"/>
            </a:endParaRPr>
          </a:p>
        </p:txBody>
      </p:sp>
      <p:sp>
        <p:nvSpPr>
          <p:cNvPr id="12" name="TextBox 11">
            <a:extLst>
              <a:ext uri="{FF2B5EF4-FFF2-40B4-BE49-F238E27FC236}">
                <a16:creationId xmlns:a16="http://schemas.microsoft.com/office/drawing/2014/main" id="{0BD49A13-274A-4D19-9B3F-75215B817F53}"/>
              </a:ext>
            </a:extLst>
          </p:cNvPr>
          <p:cNvSpPr txBox="1"/>
          <p:nvPr/>
        </p:nvSpPr>
        <p:spPr>
          <a:xfrm>
            <a:off x="0" y="3221251"/>
            <a:ext cx="12192000" cy="461665"/>
          </a:xfrm>
          <a:prstGeom prst="rect">
            <a:avLst/>
          </a:prstGeom>
          <a:noFill/>
        </p:spPr>
        <p:txBody>
          <a:bodyPr wrap="square">
            <a:spAutoFit/>
          </a:bodyPr>
          <a:lstStyle/>
          <a:p>
            <a:pPr algn="ctr"/>
            <a:r>
              <a:rPr lang="en-US" sz="2400" b="1" dirty="0">
                <a:solidFill>
                  <a:srgbClr val="004620"/>
                </a:solidFill>
              </a:rPr>
              <a:t>Solution:</a:t>
            </a:r>
          </a:p>
        </p:txBody>
      </p:sp>
    </p:spTree>
    <p:extLst>
      <p:ext uri="{BB962C8B-B14F-4D97-AF65-F5344CB8AC3E}">
        <p14:creationId xmlns:p14="http://schemas.microsoft.com/office/powerpoint/2010/main" val="3633996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anim calcmode="lin" valueType="num">
                                      <p:cBhvr>
                                        <p:cTn id="8" dur="500" fill="hold"/>
                                        <p:tgtEl>
                                          <p:spTgt spid="10"/>
                                        </p:tgtEl>
                                        <p:attrNameLst>
                                          <p:attrName>ppt_x</p:attrName>
                                        </p:attrNameLst>
                                      </p:cBhvr>
                                      <p:tavLst>
                                        <p:tav tm="0">
                                          <p:val>
                                            <p:strVal val="#ppt_x"/>
                                          </p:val>
                                        </p:tav>
                                        <p:tav tm="100000">
                                          <p:val>
                                            <p:strVal val="#ppt_x"/>
                                          </p:val>
                                        </p:tav>
                                      </p:tavLst>
                                    </p:anim>
                                    <p:anim calcmode="lin" valueType="num">
                                      <p:cBhvr>
                                        <p:cTn id="9" dur="5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wipe(down)">
                                      <p:cBhvr>
                                        <p:cTn id="14" dur="500"/>
                                        <p:tgtEl>
                                          <p:spTgt spid="8"/>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wipe(left)">
                                      <p:cBhvr>
                                        <p:cTn id="19" dur="500"/>
                                        <p:tgtEl>
                                          <p:spTgt spid="12"/>
                                        </p:tgtEl>
                                      </p:cBhvr>
                                    </p:animEffect>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1000"/>
                                        <p:tgtEl>
                                          <p:spTgt spid="11"/>
                                        </p:tgtEl>
                                      </p:cBhvr>
                                    </p:animEffect>
                                    <p:anim calcmode="lin" valueType="num">
                                      <p:cBhvr>
                                        <p:cTn id="25" dur="1000" fill="hold"/>
                                        <p:tgtEl>
                                          <p:spTgt spid="11"/>
                                        </p:tgtEl>
                                        <p:attrNameLst>
                                          <p:attrName>ppt_x</p:attrName>
                                        </p:attrNameLst>
                                      </p:cBhvr>
                                      <p:tavLst>
                                        <p:tav tm="0">
                                          <p:val>
                                            <p:strVal val="#ppt_x"/>
                                          </p:val>
                                        </p:tav>
                                        <p:tav tm="100000">
                                          <p:val>
                                            <p:strVal val="#ppt_x"/>
                                          </p:val>
                                        </p:tav>
                                      </p:tavLst>
                                    </p:anim>
                                    <p:anim calcmode="lin" valueType="num">
                                      <p:cBhvr>
                                        <p:cTn id="26"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8" grpId="0"/>
      <p:bldP spid="11" grpId="0"/>
      <p:bldP spid="12"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7F4B246-D001-4E7D-A945-C41D4B397BBA}"/>
              </a:ext>
            </a:extLst>
          </p:cNvPr>
          <p:cNvSpPr/>
          <p:nvPr/>
        </p:nvSpPr>
        <p:spPr>
          <a:xfrm>
            <a:off x="0" y="0"/>
            <a:ext cx="12192000" cy="13716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EF3EC0A2-797C-4BB9-A8EF-ED51538FAA17}"/>
              </a:ext>
            </a:extLst>
          </p:cNvPr>
          <p:cNvSpPr/>
          <p:nvPr/>
        </p:nvSpPr>
        <p:spPr>
          <a:xfrm>
            <a:off x="0" y="0"/>
            <a:ext cx="12192000" cy="1106129"/>
          </a:xfrm>
          <a:prstGeom prst="rect">
            <a:avLst/>
          </a:prstGeom>
          <a:solidFill>
            <a:srgbClr val="65FF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6A6FF95B-F782-49A5-A974-A2E83A575CA5}"/>
              </a:ext>
            </a:extLst>
          </p:cNvPr>
          <p:cNvSpPr txBox="1"/>
          <p:nvPr/>
        </p:nvSpPr>
        <p:spPr>
          <a:xfrm>
            <a:off x="948812" y="553064"/>
            <a:ext cx="10294374" cy="461665"/>
          </a:xfrm>
          <a:prstGeom prst="rect">
            <a:avLst/>
          </a:prstGeom>
          <a:noFill/>
        </p:spPr>
        <p:txBody>
          <a:bodyPr wrap="square" rtlCol="0">
            <a:spAutoFit/>
          </a:bodyPr>
          <a:lstStyle/>
          <a:p>
            <a:pPr lvl="0">
              <a:defRPr/>
            </a:pPr>
            <a:r>
              <a:rPr lang="en-US" sz="2400" b="1" dirty="0">
                <a:solidFill>
                  <a:prstClr val="black"/>
                </a:solidFill>
              </a:rPr>
              <a:t>Example 5-19</a:t>
            </a:r>
            <a:endPar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A56A04F2-CDEB-443E-AED3-1D0BF2A72BA5}"/>
              </a:ext>
            </a:extLst>
          </p:cNvPr>
          <p:cNvSpPr txBox="1"/>
          <p:nvPr/>
        </p:nvSpPr>
        <p:spPr>
          <a:xfrm>
            <a:off x="948810" y="1493855"/>
            <a:ext cx="10294374" cy="461665"/>
          </a:xfrm>
          <a:prstGeom prst="rect">
            <a:avLst/>
          </a:prstGeom>
          <a:noFill/>
        </p:spPr>
        <p:txBody>
          <a:bodyPr wrap="square">
            <a:spAutoFit/>
          </a:bodyPr>
          <a:lstStyle/>
          <a:p>
            <a:r>
              <a:rPr lang="en-US" sz="2400" b="1" dirty="0"/>
              <a:t>Write a program to get the status of bit pin P1.7 and send it to pin P2.0.</a:t>
            </a:r>
          </a:p>
        </p:txBody>
      </p:sp>
      <p:sp>
        <p:nvSpPr>
          <p:cNvPr id="11" name="TextBox 10">
            <a:extLst>
              <a:ext uri="{FF2B5EF4-FFF2-40B4-BE49-F238E27FC236}">
                <a16:creationId xmlns:a16="http://schemas.microsoft.com/office/drawing/2014/main" id="{589970B7-2AE8-4CED-80FC-31F24CF2060B}"/>
              </a:ext>
            </a:extLst>
          </p:cNvPr>
          <p:cNvSpPr txBox="1"/>
          <p:nvPr/>
        </p:nvSpPr>
        <p:spPr>
          <a:xfrm>
            <a:off x="845571" y="3682916"/>
            <a:ext cx="11484081" cy="1200329"/>
          </a:xfrm>
          <a:prstGeom prst="rect">
            <a:avLst/>
          </a:prstGeom>
          <a:noFill/>
        </p:spPr>
        <p:txBody>
          <a:bodyPr wrap="square">
            <a:spAutoFit/>
          </a:bodyPr>
          <a:lstStyle/>
          <a:p>
            <a:r>
              <a:rPr lang="en-US" sz="2400" b="1" dirty="0">
                <a:solidFill>
                  <a:srgbClr val="004620"/>
                </a:solidFill>
                <a:latin typeface="Courier New" panose="02070309020205020404" pitchFamily="49" charset="0"/>
                <a:cs typeface="Courier New" panose="02070309020205020404" pitchFamily="49" charset="0"/>
              </a:rPr>
              <a:t> HERE:	MOV	C,P1.7	;get bit from port</a:t>
            </a:r>
          </a:p>
          <a:p>
            <a:r>
              <a:rPr lang="en-US" sz="2400" b="1" dirty="0">
                <a:solidFill>
                  <a:srgbClr val="004620"/>
                </a:solidFill>
                <a:latin typeface="Courier New" panose="02070309020205020404" pitchFamily="49" charset="0"/>
                <a:cs typeface="Courier New" panose="02070309020205020404" pitchFamily="49" charset="0"/>
              </a:rPr>
              <a:t>		MOV	P2.0,C	;send bit to port</a:t>
            </a:r>
          </a:p>
          <a:p>
            <a:r>
              <a:rPr lang="en-US" sz="2400" b="1" dirty="0">
                <a:solidFill>
                  <a:srgbClr val="004620"/>
                </a:solidFill>
                <a:latin typeface="Courier New" panose="02070309020205020404" pitchFamily="49" charset="0"/>
                <a:cs typeface="Courier New" panose="02070309020205020404" pitchFamily="49" charset="0"/>
              </a:rPr>
              <a:t>		SJMP	HERE		;repeat forever</a:t>
            </a:r>
          </a:p>
        </p:txBody>
      </p:sp>
      <p:sp>
        <p:nvSpPr>
          <p:cNvPr id="12" name="TextBox 11">
            <a:extLst>
              <a:ext uri="{FF2B5EF4-FFF2-40B4-BE49-F238E27FC236}">
                <a16:creationId xmlns:a16="http://schemas.microsoft.com/office/drawing/2014/main" id="{0BD49A13-274A-4D19-9B3F-75215B817F53}"/>
              </a:ext>
            </a:extLst>
          </p:cNvPr>
          <p:cNvSpPr txBox="1"/>
          <p:nvPr/>
        </p:nvSpPr>
        <p:spPr>
          <a:xfrm>
            <a:off x="0" y="3221251"/>
            <a:ext cx="12192000" cy="461665"/>
          </a:xfrm>
          <a:prstGeom prst="rect">
            <a:avLst/>
          </a:prstGeom>
          <a:noFill/>
        </p:spPr>
        <p:txBody>
          <a:bodyPr wrap="square">
            <a:spAutoFit/>
          </a:bodyPr>
          <a:lstStyle/>
          <a:p>
            <a:pPr algn="ctr"/>
            <a:r>
              <a:rPr lang="en-US" sz="2400" b="1" dirty="0">
                <a:solidFill>
                  <a:srgbClr val="004620"/>
                </a:solidFill>
              </a:rPr>
              <a:t>Solution:</a:t>
            </a:r>
          </a:p>
        </p:txBody>
      </p:sp>
    </p:spTree>
    <p:extLst>
      <p:ext uri="{BB962C8B-B14F-4D97-AF65-F5344CB8AC3E}">
        <p14:creationId xmlns:p14="http://schemas.microsoft.com/office/powerpoint/2010/main" val="1304730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anim calcmode="lin" valueType="num">
                                      <p:cBhvr>
                                        <p:cTn id="8" dur="500" fill="hold"/>
                                        <p:tgtEl>
                                          <p:spTgt spid="10"/>
                                        </p:tgtEl>
                                        <p:attrNameLst>
                                          <p:attrName>ppt_x</p:attrName>
                                        </p:attrNameLst>
                                      </p:cBhvr>
                                      <p:tavLst>
                                        <p:tav tm="0">
                                          <p:val>
                                            <p:strVal val="#ppt_x"/>
                                          </p:val>
                                        </p:tav>
                                        <p:tav tm="100000">
                                          <p:val>
                                            <p:strVal val="#ppt_x"/>
                                          </p:val>
                                        </p:tav>
                                      </p:tavLst>
                                    </p:anim>
                                    <p:anim calcmode="lin" valueType="num">
                                      <p:cBhvr>
                                        <p:cTn id="9" dur="5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wipe(down)">
                                      <p:cBhvr>
                                        <p:cTn id="14" dur="500"/>
                                        <p:tgtEl>
                                          <p:spTgt spid="8"/>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wipe(left)">
                                      <p:cBhvr>
                                        <p:cTn id="19" dur="500"/>
                                        <p:tgtEl>
                                          <p:spTgt spid="12"/>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grpId="0" nodeType="click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wipe(down)">
                                      <p:cBhvr>
                                        <p:cTn id="2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8" grpId="0"/>
      <p:bldP spid="11" grpId="0"/>
      <p:bldP spid="12"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7F4B246-D001-4E7D-A945-C41D4B397BBA}"/>
              </a:ext>
            </a:extLst>
          </p:cNvPr>
          <p:cNvSpPr/>
          <p:nvPr/>
        </p:nvSpPr>
        <p:spPr>
          <a:xfrm>
            <a:off x="0" y="0"/>
            <a:ext cx="12192000" cy="13716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EF3EC0A2-797C-4BB9-A8EF-ED51538FAA17}"/>
              </a:ext>
            </a:extLst>
          </p:cNvPr>
          <p:cNvSpPr/>
          <p:nvPr/>
        </p:nvSpPr>
        <p:spPr>
          <a:xfrm>
            <a:off x="0" y="0"/>
            <a:ext cx="12192000" cy="1106129"/>
          </a:xfrm>
          <a:prstGeom prst="rect">
            <a:avLst/>
          </a:prstGeom>
          <a:solidFill>
            <a:srgbClr val="65FF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6A6FF95B-F782-49A5-A974-A2E83A575CA5}"/>
              </a:ext>
            </a:extLst>
          </p:cNvPr>
          <p:cNvSpPr txBox="1"/>
          <p:nvPr/>
        </p:nvSpPr>
        <p:spPr>
          <a:xfrm>
            <a:off x="948812" y="553064"/>
            <a:ext cx="10294374" cy="461665"/>
          </a:xfrm>
          <a:prstGeom prst="rect">
            <a:avLst/>
          </a:prstGeom>
          <a:noFill/>
        </p:spPr>
        <p:txBody>
          <a:bodyPr wrap="square" rtlCol="0">
            <a:spAutoFit/>
          </a:bodyPr>
          <a:lstStyle/>
          <a:p>
            <a:pPr lvl="0">
              <a:defRPr/>
            </a:pPr>
            <a:r>
              <a:rPr lang="en-US" sz="2400" b="1" dirty="0">
                <a:solidFill>
                  <a:prstClr val="black"/>
                </a:solidFill>
              </a:rPr>
              <a:t>Example 5-20</a:t>
            </a:r>
            <a:endPar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A56A04F2-CDEB-443E-AED3-1D0BF2A72BA5}"/>
              </a:ext>
            </a:extLst>
          </p:cNvPr>
          <p:cNvSpPr txBox="1"/>
          <p:nvPr/>
        </p:nvSpPr>
        <p:spPr>
          <a:xfrm>
            <a:off x="948810" y="1493855"/>
            <a:ext cx="10540184" cy="1200329"/>
          </a:xfrm>
          <a:prstGeom prst="rect">
            <a:avLst/>
          </a:prstGeom>
          <a:noFill/>
        </p:spPr>
        <p:txBody>
          <a:bodyPr wrap="square">
            <a:spAutoFit/>
          </a:bodyPr>
          <a:lstStyle/>
          <a:p>
            <a:r>
              <a:rPr lang="en-US" sz="2400" b="1" dirty="0"/>
              <a:t>Assume that bit P2.3 is an input and represents the condition of an oven.  If it goes high, it means that the oven is hot.  Monitor the bit continuously.  Whenever it goes high, send a low-to-high pulse to port P1.5 to turn on a buzzer.</a:t>
            </a:r>
          </a:p>
        </p:txBody>
      </p:sp>
      <p:sp>
        <p:nvSpPr>
          <p:cNvPr id="11" name="TextBox 10">
            <a:extLst>
              <a:ext uri="{FF2B5EF4-FFF2-40B4-BE49-F238E27FC236}">
                <a16:creationId xmlns:a16="http://schemas.microsoft.com/office/drawing/2014/main" id="{589970B7-2AE8-4CED-80FC-31F24CF2060B}"/>
              </a:ext>
            </a:extLst>
          </p:cNvPr>
          <p:cNvSpPr txBox="1"/>
          <p:nvPr/>
        </p:nvSpPr>
        <p:spPr>
          <a:xfrm>
            <a:off x="845571" y="3223291"/>
            <a:ext cx="11484081" cy="3477875"/>
          </a:xfrm>
          <a:prstGeom prst="rect">
            <a:avLst/>
          </a:prstGeom>
          <a:noFill/>
        </p:spPr>
        <p:txBody>
          <a:bodyPr wrap="square">
            <a:spAutoFit/>
          </a:bodyPr>
          <a:lstStyle/>
          <a:p>
            <a:r>
              <a:rPr lang="en-US" sz="2200" b="1" dirty="0">
                <a:solidFill>
                  <a:srgbClr val="004620"/>
                </a:solidFill>
                <a:latin typeface="Courier New" panose="02070309020205020404" pitchFamily="49" charset="0"/>
                <a:cs typeface="Courier New" panose="02070309020205020404" pitchFamily="49" charset="0"/>
              </a:rPr>
              <a:t>	OVEN_HOT	BIT 	P2.3</a:t>
            </a:r>
          </a:p>
          <a:p>
            <a:r>
              <a:rPr lang="en-US" sz="2200" b="1" dirty="0">
                <a:solidFill>
                  <a:srgbClr val="004620"/>
                </a:solidFill>
                <a:latin typeface="Courier New" panose="02070309020205020404" pitchFamily="49" charset="0"/>
                <a:cs typeface="Courier New" panose="02070309020205020404" pitchFamily="49" charset="0"/>
              </a:rPr>
              <a:t>	BUZZER	BIT 	P1.5</a:t>
            </a:r>
          </a:p>
          <a:p>
            <a:r>
              <a:rPr lang="en-US" sz="2200" b="1" dirty="0">
                <a:solidFill>
                  <a:srgbClr val="004620"/>
                </a:solidFill>
                <a:latin typeface="Courier New" panose="02070309020205020404" pitchFamily="49" charset="0"/>
                <a:cs typeface="Courier New" panose="02070309020205020404" pitchFamily="49" charset="0"/>
              </a:rPr>
              <a:t>	</a:t>
            </a:r>
          </a:p>
          <a:p>
            <a:r>
              <a:rPr lang="en-US" sz="2200" b="1" dirty="0">
                <a:solidFill>
                  <a:srgbClr val="004620"/>
                </a:solidFill>
                <a:latin typeface="Courier New" panose="02070309020205020404" pitchFamily="49" charset="0"/>
                <a:cs typeface="Courier New" panose="02070309020205020404" pitchFamily="49" charset="0"/>
              </a:rPr>
              <a:t>   	HERE:JNB	 OVEN_HOT,HERE	;keep monitoring for HOT</a:t>
            </a:r>
          </a:p>
          <a:p>
            <a:r>
              <a:rPr lang="en-US" sz="2200" b="1" dirty="0">
                <a:solidFill>
                  <a:srgbClr val="004620"/>
                </a:solidFill>
                <a:latin typeface="Courier New" panose="02070309020205020404" pitchFamily="49" charset="0"/>
                <a:cs typeface="Courier New" panose="02070309020205020404" pitchFamily="49" charset="0"/>
              </a:rPr>
              <a:t>		ACALL DELAY		;</a:t>
            </a:r>
          </a:p>
          <a:p>
            <a:r>
              <a:rPr lang="en-US" sz="2200" b="1" dirty="0">
                <a:solidFill>
                  <a:srgbClr val="004620"/>
                </a:solidFill>
                <a:latin typeface="Courier New" panose="02070309020205020404" pitchFamily="49" charset="0"/>
                <a:cs typeface="Courier New" panose="02070309020205020404" pitchFamily="49" charset="0"/>
              </a:rPr>
              <a:t>		CPL	 BUZZER		;sound the buzzer</a:t>
            </a:r>
          </a:p>
          <a:p>
            <a:r>
              <a:rPr lang="en-US" sz="2200" b="1" dirty="0">
                <a:solidFill>
                  <a:srgbClr val="004620"/>
                </a:solidFill>
                <a:latin typeface="Courier New" panose="02070309020205020404" pitchFamily="49" charset="0"/>
                <a:cs typeface="Courier New" panose="02070309020205020404" pitchFamily="49" charset="0"/>
              </a:rPr>
              <a:t>		ACALL DELAY		;</a:t>
            </a:r>
          </a:p>
          <a:p>
            <a:r>
              <a:rPr lang="en-US" sz="2200" b="1" dirty="0">
                <a:solidFill>
                  <a:srgbClr val="004620"/>
                </a:solidFill>
                <a:latin typeface="Courier New" panose="02070309020205020404" pitchFamily="49" charset="0"/>
                <a:cs typeface="Courier New" panose="02070309020205020404" pitchFamily="49" charset="0"/>
              </a:rPr>
              <a:t>		SJMP	 HERE </a:t>
            </a:r>
          </a:p>
          <a:p>
            <a:r>
              <a:rPr lang="en-US" sz="2200" b="1" dirty="0">
                <a:solidFill>
                  <a:srgbClr val="004620"/>
                </a:solidFill>
                <a:cs typeface="Courier New" panose="02070309020205020404" pitchFamily="49" charset="0"/>
              </a:rPr>
              <a:t>This is similar to Example 5-16, except the use of BIT directive allows us to assign the OVEN_HOT and BUZZER bit to any port.  This way you do not have to search the program for them.</a:t>
            </a:r>
          </a:p>
        </p:txBody>
      </p:sp>
      <p:sp>
        <p:nvSpPr>
          <p:cNvPr id="12" name="TextBox 11">
            <a:extLst>
              <a:ext uri="{FF2B5EF4-FFF2-40B4-BE49-F238E27FC236}">
                <a16:creationId xmlns:a16="http://schemas.microsoft.com/office/drawing/2014/main" id="{0BD49A13-274A-4D19-9B3F-75215B817F53}"/>
              </a:ext>
            </a:extLst>
          </p:cNvPr>
          <p:cNvSpPr txBox="1"/>
          <p:nvPr/>
        </p:nvSpPr>
        <p:spPr>
          <a:xfrm>
            <a:off x="0" y="2761626"/>
            <a:ext cx="12192000" cy="461665"/>
          </a:xfrm>
          <a:prstGeom prst="rect">
            <a:avLst/>
          </a:prstGeom>
          <a:noFill/>
        </p:spPr>
        <p:txBody>
          <a:bodyPr wrap="square">
            <a:spAutoFit/>
          </a:bodyPr>
          <a:lstStyle/>
          <a:p>
            <a:pPr algn="ctr"/>
            <a:r>
              <a:rPr lang="en-US" sz="2400" b="1" dirty="0">
                <a:solidFill>
                  <a:srgbClr val="004620"/>
                </a:solidFill>
              </a:rPr>
              <a:t>Solution:</a:t>
            </a:r>
          </a:p>
        </p:txBody>
      </p:sp>
    </p:spTree>
    <p:extLst>
      <p:ext uri="{BB962C8B-B14F-4D97-AF65-F5344CB8AC3E}">
        <p14:creationId xmlns:p14="http://schemas.microsoft.com/office/powerpoint/2010/main" val="788590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anim calcmode="lin" valueType="num">
                                      <p:cBhvr>
                                        <p:cTn id="8" dur="500" fill="hold"/>
                                        <p:tgtEl>
                                          <p:spTgt spid="10"/>
                                        </p:tgtEl>
                                        <p:attrNameLst>
                                          <p:attrName>ppt_x</p:attrName>
                                        </p:attrNameLst>
                                      </p:cBhvr>
                                      <p:tavLst>
                                        <p:tav tm="0">
                                          <p:val>
                                            <p:strVal val="#ppt_x"/>
                                          </p:val>
                                        </p:tav>
                                        <p:tav tm="100000">
                                          <p:val>
                                            <p:strVal val="#ppt_x"/>
                                          </p:val>
                                        </p:tav>
                                      </p:tavLst>
                                    </p:anim>
                                    <p:anim calcmode="lin" valueType="num">
                                      <p:cBhvr>
                                        <p:cTn id="9" dur="5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wipe(down)">
                                      <p:cBhvr>
                                        <p:cTn id="14" dur="500"/>
                                        <p:tgtEl>
                                          <p:spTgt spid="8"/>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wipe(left)">
                                      <p:cBhvr>
                                        <p:cTn id="19" dur="500"/>
                                        <p:tgtEl>
                                          <p:spTgt spid="12"/>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2" fill="hold" grpId="0" nodeType="click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wipe(right)">
                                      <p:cBhvr>
                                        <p:cTn id="2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8" grpId="0"/>
      <p:bldP spid="11" grpId="0"/>
      <p:bldP spid="12"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7F4B246-D001-4E7D-A945-C41D4B397BBA}"/>
              </a:ext>
            </a:extLst>
          </p:cNvPr>
          <p:cNvSpPr/>
          <p:nvPr/>
        </p:nvSpPr>
        <p:spPr>
          <a:xfrm>
            <a:off x="0" y="0"/>
            <a:ext cx="12192000" cy="13716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EF3EC0A2-797C-4BB9-A8EF-ED51538FAA17}"/>
              </a:ext>
            </a:extLst>
          </p:cNvPr>
          <p:cNvSpPr/>
          <p:nvPr/>
        </p:nvSpPr>
        <p:spPr>
          <a:xfrm>
            <a:off x="0" y="0"/>
            <a:ext cx="12192000" cy="1106129"/>
          </a:xfrm>
          <a:prstGeom prst="rect">
            <a:avLst/>
          </a:prstGeom>
          <a:solidFill>
            <a:srgbClr val="65FF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6A6FF95B-F782-49A5-A974-A2E83A575CA5}"/>
              </a:ext>
            </a:extLst>
          </p:cNvPr>
          <p:cNvSpPr txBox="1"/>
          <p:nvPr/>
        </p:nvSpPr>
        <p:spPr>
          <a:xfrm>
            <a:off x="948812" y="553064"/>
            <a:ext cx="10294374" cy="461665"/>
          </a:xfrm>
          <a:prstGeom prst="rect">
            <a:avLst/>
          </a:prstGeom>
          <a:noFill/>
        </p:spPr>
        <p:txBody>
          <a:bodyPr wrap="square" rtlCol="0">
            <a:spAutoFit/>
          </a:bodyPr>
          <a:lstStyle/>
          <a:p>
            <a:pPr lvl="0">
              <a:defRPr/>
            </a:pPr>
            <a:r>
              <a:rPr lang="en-US" sz="2400" b="1" dirty="0">
                <a:solidFill>
                  <a:prstClr val="black"/>
                </a:solidFill>
              </a:rPr>
              <a:t>Example 5-21</a:t>
            </a:r>
            <a:endPar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A56A04F2-CDEB-443E-AED3-1D0BF2A72BA5}"/>
              </a:ext>
            </a:extLst>
          </p:cNvPr>
          <p:cNvSpPr txBox="1"/>
          <p:nvPr/>
        </p:nvSpPr>
        <p:spPr>
          <a:xfrm>
            <a:off x="948810" y="1493855"/>
            <a:ext cx="10540184" cy="461665"/>
          </a:xfrm>
          <a:prstGeom prst="rect">
            <a:avLst/>
          </a:prstGeom>
          <a:noFill/>
        </p:spPr>
        <p:txBody>
          <a:bodyPr wrap="square">
            <a:spAutoFit/>
          </a:bodyPr>
          <a:lstStyle/>
          <a:p>
            <a:r>
              <a:rPr lang="en-US" sz="2400" b="1" dirty="0"/>
              <a:t>An LED is connected to pin P1.7.  Write a program to toggle the LED forever.</a:t>
            </a:r>
          </a:p>
        </p:txBody>
      </p:sp>
      <p:sp>
        <p:nvSpPr>
          <p:cNvPr id="11" name="TextBox 10">
            <a:extLst>
              <a:ext uri="{FF2B5EF4-FFF2-40B4-BE49-F238E27FC236}">
                <a16:creationId xmlns:a16="http://schemas.microsoft.com/office/drawing/2014/main" id="{589970B7-2AE8-4CED-80FC-31F24CF2060B}"/>
              </a:ext>
            </a:extLst>
          </p:cNvPr>
          <p:cNvSpPr txBox="1"/>
          <p:nvPr/>
        </p:nvSpPr>
        <p:spPr>
          <a:xfrm>
            <a:off x="845571" y="3223291"/>
            <a:ext cx="11484081" cy="1938992"/>
          </a:xfrm>
          <a:prstGeom prst="rect">
            <a:avLst/>
          </a:prstGeom>
          <a:noFill/>
        </p:spPr>
        <p:txBody>
          <a:bodyPr wrap="square">
            <a:spAutoFit/>
          </a:bodyPr>
          <a:lstStyle/>
          <a:p>
            <a:endParaRPr lang="en-US" sz="2400" b="1" dirty="0">
              <a:solidFill>
                <a:srgbClr val="004620"/>
              </a:solidFill>
              <a:latin typeface="Courier New" panose="02070309020205020404" pitchFamily="49" charset="0"/>
              <a:cs typeface="Courier New" panose="02070309020205020404" pitchFamily="49" charset="0"/>
            </a:endParaRPr>
          </a:p>
          <a:p>
            <a:r>
              <a:rPr lang="en-US" sz="2400" b="1" dirty="0">
                <a:solidFill>
                  <a:srgbClr val="004620"/>
                </a:solidFill>
                <a:latin typeface="Courier New" panose="02070309020205020404" pitchFamily="49" charset="0"/>
                <a:cs typeface="Courier New" panose="02070309020205020404" pitchFamily="49" charset="0"/>
              </a:rPr>
              <a:t>	LED		BIT	 P.7		;using BIT directive </a:t>
            </a:r>
          </a:p>
          <a:p>
            <a:r>
              <a:rPr lang="en-US" sz="2400" b="1" dirty="0">
                <a:solidFill>
                  <a:srgbClr val="004620"/>
                </a:solidFill>
                <a:latin typeface="Courier New" panose="02070309020205020404" pitchFamily="49" charset="0"/>
                <a:cs typeface="Courier New" panose="02070309020205020404" pitchFamily="49" charset="0"/>
              </a:rPr>
              <a:t> 	HERE:		CPL	 LED		;toggle LED</a:t>
            </a:r>
          </a:p>
          <a:p>
            <a:r>
              <a:rPr lang="en-US" sz="2400" b="1" dirty="0">
                <a:solidFill>
                  <a:srgbClr val="004620"/>
                </a:solidFill>
                <a:latin typeface="Courier New" panose="02070309020205020404" pitchFamily="49" charset="0"/>
                <a:cs typeface="Courier New" panose="02070309020205020404" pitchFamily="49" charset="0"/>
              </a:rPr>
              <a:t>			LCALL DELAY	;delay</a:t>
            </a:r>
          </a:p>
          <a:p>
            <a:r>
              <a:rPr lang="en-US" sz="2400" b="1" dirty="0">
                <a:solidFill>
                  <a:srgbClr val="004620"/>
                </a:solidFill>
                <a:latin typeface="Courier New" panose="02070309020205020404" pitchFamily="49" charset="0"/>
                <a:cs typeface="Courier New" panose="02070309020205020404" pitchFamily="49" charset="0"/>
              </a:rPr>
              <a:t>			SJMP	 HERE		;repeat forever</a:t>
            </a:r>
            <a:endParaRPr lang="en-US" sz="2400" b="1" dirty="0">
              <a:solidFill>
                <a:srgbClr val="004620"/>
              </a:solidFill>
              <a:cs typeface="Courier New" panose="02070309020205020404" pitchFamily="49" charset="0"/>
            </a:endParaRPr>
          </a:p>
        </p:txBody>
      </p:sp>
      <p:sp>
        <p:nvSpPr>
          <p:cNvPr id="12" name="TextBox 11">
            <a:extLst>
              <a:ext uri="{FF2B5EF4-FFF2-40B4-BE49-F238E27FC236}">
                <a16:creationId xmlns:a16="http://schemas.microsoft.com/office/drawing/2014/main" id="{0BD49A13-274A-4D19-9B3F-75215B817F53}"/>
              </a:ext>
            </a:extLst>
          </p:cNvPr>
          <p:cNvSpPr txBox="1"/>
          <p:nvPr/>
        </p:nvSpPr>
        <p:spPr>
          <a:xfrm>
            <a:off x="0" y="2761626"/>
            <a:ext cx="12192000" cy="461665"/>
          </a:xfrm>
          <a:prstGeom prst="rect">
            <a:avLst/>
          </a:prstGeom>
          <a:noFill/>
        </p:spPr>
        <p:txBody>
          <a:bodyPr wrap="square">
            <a:spAutoFit/>
          </a:bodyPr>
          <a:lstStyle/>
          <a:p>
            <a:pPr algn="ctr"/>
            <a:r>
              <a:rPr lang="en-US" sz="2400" b="1" dirty="0">
                <a:solidFill>
                  <a:srgbClr val="004620"/>
                </a:solidFill>
              </a:rPr>
              <a:t>Solution:</a:t>
            </a:r>
          </a:p>
        </p:txBody>
      </p:sp>
    </p:spTree>
    <p:extLst>
      <p:ext uri="{BB962C8B-B14F-4D97-AF65-F5344CB8AC3E}">
        <p14:creationId xmlns:p14="http://schemas.microsoft.com/office/powerpoint/2010/main" val="154152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anim calcmode="lin" valueType="num">
                                      <p:cBhvr>
                                        <p:cTn id="8" dur="500" fill="hold"/>
                                        <p:tgtEl>
                                          <p:spTgt spid="10"/>
                                        </p:tgtEl>
                                        <p:attrNameLst>
                                          <p:attrName>ppt_x</p:attrName>
                                        </p:attrNameLst>
                                      </p:cBhvr>
                                      <p:tavLst>
                                        <p:tav tm="0">
                                          <p:val>
                                            <p:strVal val="#ppt_x"/>
                                          </p:val>
                                        </p:tav>
                                        <p:tav tm="100000">
                                          <p:val>
                                            <p:strVal val="#ppt_x"/>
                                          </p:val>
                                        </p:tav>
                                      </p:tavLst>
                                    </p:anim>
                                    <p:anim calcmode="lin" valueType="num">
                                      <p:cBhvr>
                                        <p:cTn id="9" dur="5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wipe(down)">
                                      <p:cBhvr>
                                        <p:cTn id="14" dur="500"/>
                                        <p:tgtEl>
                                          <p:spTgt spid="8"/>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wipe(left)">
                                      <p:cBhvr>
                                        <p:cTn id="19" dur="500"/>
                                        <p:tgtEl>
                                          <p:spTgt spid="12"/>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grpId="0" nodeType="click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wipe(down)">
                                      <p:cBhvr>
                                        <p:cTn id="2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8" grpId="0"/>
      <p:bldP spid="11" grpId="0"/>
      <p:bldP spid="12"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7F4B246-D001-4E7D-A945-C41D4B397BBA}"/>
              </a:ext>
            </a:extLst>
          </p:cNvPr>
          <p:cNvSpPr/>
          <p:nvPr/>
        </p:nvSpPr>
        <p:spPr>
          <a:xfrm>
            <a:off x="0" y="0"/>
            <a:ext cx="12192000" cy="13716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EF3EC0A2-797C-4BB9-A8EF-ED51538FAA17}"/>
              </a:ext>
            </a:extLst>
          </p:cNvPr>
          <p:cNvSpPr/>
          <p:nvPr/>
        </p:nvSpPr>
        <p:spPr>
          <a:xfrm>
            <a:off x="0" y="0"/>
            <a:ext cx="12192000" cy="1106129"/>
          </a:xfrm>
          <a:prstGeom prst="rect">
            <a:avLst/>
          </a:prstGeom>
          <a:solidFill>
            <a:srgbClr val="65FF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6A6FF95B-F782-49A5-A974-A2E83A575CA5}"/>
              </a:ext>
            </a:extLst>
          </p:cNvPr>
          <p:cNvSpPr txBox="1"/>
          <p:nvPr/>
        </p:nvSpPr>
        <p:spPr>
          <a:xfrm>
            <a:off x="948812" y="553064"/>
            <a:ext cx="10294374" cy="461665"/>
          </a:xfrm>
          <a:prstGeom prst="rect">
            <a:avLst/>
          </a:prstGeom>
          <a:noFill/>
        </p:spPr>
        <p:txBody>
          <a:bodyPr wrap="square" rtlCol="0">
            <a:spAutoFit/>
          </a:bodyPr>
          <a:lstStyle/>
          <a:p>
            <a:pPr lvl="0">
              <a:defRPr/>
            </a:pPr>
            <a:r>
              <a:rPr lang="en-US" sz="2400" b="1" dirty="0">
                <a:solidFill>
                  <a:prstClr val="black"/>
                </a:solidFill>
              </a:rPr>
              <a:t>Example 5-22</a:t>
            </a:r>
            <a:endPar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A56A04F2-CDEB-443E-AED3-1D0BF2A72BA5}"/>
              </a:ext>
            </a:extLst>
          </p:cNvPr>
          <p:cNvSpPr txBox="1"/>
          <p:nvPr/>
        </p:nvSpPr>
        <p:spPr>
          <a:xfrm>
            <a:off x="948810" y="1493855"/>
            <a:ext cx="10540184" cy="830997"/>
          </a:xfrm>
          <a:prstGeom prst="rect">
            <a:avLst/>
          </a:prstGeom>
          <a:noFill/>
        </p:spPr>
        <p:txBody>
          <a:bodyPr wrap="square">
            <a:spAutoFit/>
          </a:bodyPr>
          <a:lstStyle/>
          <a:p>
            <a:r>
              <a:rPr lang="en-US" sz="2400" b="1" dirty="0"/>
              <a:t>A switch is connected to pin P1.7 and an LED to pin P2.0.  Write a program to get the status of the switch and send it to the LED.</a:t>
            </a:r>
          </a:p>
        </p:txBody>
      </p:sp>
      <p:sp>
        <p:nvSpPr>
          <p:cNvPr id="11" name="TextBox 10">
            <a:extLst>
              <a:ext uri="{FF2B5EF4-FFF2-40B4-BE49-F238E27FC236}">
                <a16:creationId xmlns:a16="http://schemas.microsoft.com/office/drawing/2014/main" id="{589970B7-2AE8-4CED-80FC-31F24CF2060B}"/>
              </a:ext>
            </a:extLst>
          </p:cNvPr>
          <p:cNvSpPr txBox="1"/>
          <p:nvPr/>
        </p:nvSpPr>
        <p:spPr>
          <a:xfrm>
            <a:off x="845571" y="3223291"/>
            <a:ext cx="11484081" cy="1938992"/>
          </a:xfrm>
          <a:prstGeom prst="rect">
            <a:avLst/>
          </a:prstGeom>
          <a:noFill/>
        </p:spPr>
        <p:txBody>
          <a:bodyPr wrap="square">
            <a:spAutoFit/>
          </a:bodyPr>
          <a:lstStyle/>
          <a:p>
            <a:r>
              <a:rPr lang="en-US" sz="2400" b="1" dirty="0">
                <a:solidFill>
                  <a:srgbClr val="004620"/>
                </a:solidFill>
                <a:latin typeface="Courier New" panose="02070309020205020404" pitchFamily="49" charset="0"/>
                <a:cs typeface="Courier New" panose="02070309020205020404" pitchFamily="49" charset="0"/>
              </a:rPr>
              <a:t>	SW		BIT	P1.7		;assign bit</a:t>
            </a:r>
          </a:p>
          <a:p>
            <a:r>
              <a:rPr lang="en-US" sz="2400" b="1" dirty="0">
                <a:solidFill>
                  <a:srgbClr val="004620"/>
                </a:solidFill>
                <a:latin typeface="Courier New" panose="02070309020205020404" pitchFamily="49" charset="0"/>
                <a:cs typeface="Courier New" panose="02070309020205020404" pitchFamily="49" charset="0"/>
              </a:rPr>
              <a:t>	LED		BIT	P2.0		;assign bit</a:t>
            </a:r>
          </a:p>
          <a:p>
            <a:r>
              <a:rPr lang="en-US" sz="2400" b="1" dirty="0">
                <a:solidFill>
                  <a:srgbClr val="004620"/>
                </a:solidFill>
                <a:latin typeface="Courier New" panose="02070309020205020404" pitchFamily="49" charset="0"/>
                <a:cs typeface="Courier New" panose="02070309020205020404" pitchFamily="49" charset="0"/>
              </a:rPr>
              <a:t> 	HERE:		MOV	C,SW		;get the bit from the port</a:t>
            </a:r>
          </a:p>
          <a:p>
            <a:r>
              <a:rPr lang="en-US" sz="2400" b="1" dirty="0">
                <a:solidFill>
                  <a:srgbClr val="004620"/>
                </a:solidFill>
                <a:latin typeface="Courier New" panose="02070309020205020404" pitchFamily="49" charset="0"/>
                <a:cs typeface="Courier New" panose="02070309020205020404" pitchFamily="49" charset="0"/>
              </a:rPr>
              <a:t>			MOV	LED,C		;send the bit to the port</a:t>
            </a:r>
          </a:p>
          <a:p>
            <a:r>
              <a:rPr lang="en-US" sz="2400" b="1" dirty="0">
                <a:solidFill>
                  <a:srgbClr val="004620"/>
                </a:solidFill>
                <a:latin typeface="Courier New" panose="02070309020205020404" pitchFamily="49" charset="0"/>
                <a:cs typeface="Courier New" panose="02070309020205020404" pitchFamily="49" charset="0"/>
              </a:rPr>
              <a:t>			SJMP	HERE		;repeat forever</a:t>
            </a:r>
            <a:endParaRPr lang="en-US" sz="2400" b="1" dirty="0">
              <a:solidFill>
                <a:srgbClr val="004620"/>
              </a:solidFill>
              <a:cs typeface="Courier New" panose="02070309020205020404" pitchFamily="49" charset="0"/>
            </a:endParaRPr>
          </a:p>
        </p:txBody>
      </p:sp>
      <p:sp>
        <p:nvSpPr>
          <p:cNvPr id="12" name="TextBox 11">
            <a:extLst>
              <a:ext uri="{FF2B5EF4-FFF2-40B4-BE49-F238E27FC236}">
                <a16:creationId xmlns:a16="http://schemas.microsoft.com/office/drawing/2014/main" id="{0BD49A13-274A-4D19-9B3F-75215B817F53}"/>
              </a:ext>
            </a:extLst>
          </p:cNvPr>
          <p:cNvSpPr txBox="1"/>
          <p:nvPr/>
        </p:nvSpPr>
        <p:spPr>
          <a:xfrm>
            <a:off x="0" y="2761626"/>
            <a:ext cx="12192000" cy="461665"/>
          </a:xfrm>
          <a:prstGeom prst="rect">
            <a:avLst/>
          </a:prstGeom>
          <a:noFill/>
        </p:spPr>
        <p:txBody>
          <a:bodyPr wrap="square">
            <a:spAutoFit/>
          </a:bodyPr>
          <a:lstStyle/>
          <a:p>
            <a:pPr algn="ctr"/>
            <a:r>
              <a:rPr lang="en-US" sz="2400" b="1" dirty="0">
                <a:solidFill>
                  <a:srgbClr val="004620"/>
                </a:solidFill>
              </a:rPr>
              <a:t>Solution:</a:t>
            </a:r>
          </a:p>
        </p:txBody>
      </p:sp>
    </p:spTree>
    <p:extLst>
      <p:ext uri="{BB962C8B-B14F-4D97-AF65-F5344CB8AC3E}">
        <p14:creationId xmlns:p14="http://schemas.microsoft.com/office/powerpoint/2010/main" val="2131973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anim calcmode="lin" valueType="num">
                                      <p:cBhvr>
                                        <p:cTn id="8" dur="500" fill="hold"/>
                                        <p:tgtEl>
                                          <p:spTgt spid="10"/>
                                        </p:tgtEl>
                                        <p:attrNameLst>
                                          <p:attrName>ppt_x</p:attrName>
                                        </p:attrNameLst>
                                      </p:cBhvr>
                                      <p:tavLst>
                                        <p:tav tm="0">
                                          <p:val>
                                            <p:strVal val="#ppt_x"/>
                                          </p:val>
                                        </p:tav>
                                        <p:tav tm="100000">
                                          <p:val>
                                            <p:strVal val="#ppt_x"/>
                                          </p:val>
                                        </p:tav>
                                      </p:tavLst>
                                    </p:anim>
                                    <p:anim calcmode="lin" valueType="num">
                                      <p:cBhvr>
                                        <p:cTn id="9" dur="5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wipe(down)">
                                      <p:cBhvr>
                                        <p:cTn id="14" dur="500"/>
                                        <p:tgtEl>
                                          <p:spTgt spid="8"/>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wipe(left)">
                                      <p:cBhvr>
                                        <p:cTn id="19" dur="500"/>
                                        <p:tgtEl>
                                          <p:spTgt spid="12"/>
                                        </p:tgtEl>
                                      </p:cBhvr>
                                    </p:animEffect>
                                  </p:childTnLst>
                                </p:cTn>
                              </p:par>
                            </p:childTnLst>
                          </p:cTn>
                        </p:par>
                      </p:childTnLst>
                    </p:cTn>
                  </p:par>
                  <p:par>
                    <p:cTn id="20" fill="hold">
                      <p:stCondLst>
                        <p:cond delay="indefinite"/>
                      </p:stCondLst>
                      <p:childTnLst>
                        <p:par>
                          <p:cTn id="21" fill="hold">
                            <p:stCondLst>
                              <p:cond delay="0"/>
                            </p:stCondLst>
                            <p:childTnLst>
                              <p:par>
                                <p:cTn id="22" presetID="16" presetClass="entr" presetSubtype="37" fill="hold" grpId="0" nodeType="click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barn(outVertical)">
                                      <p:cBhvr>
                                        <p:cTn id="2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8" grpId="0"/>
      <p:bldP spid="11" grpId="0"/>
      <p:bldP spid="12"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7F4B246-D001-4E7D-A945-C41D4B397BBA}"/>
              </a:ext>
            </a:extLst>
          </p:cNvPr>
          <p:cNvSpPr/>
          <p:nvPr/>
        </p:nvSpPr>
        <p:spPr>
          <a:xfrm>
            <a:off x="0" y="0"/>
            <a:ext cx="12192000" cy="13716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EF3EC0A2-797C-4BB9-A8EF-ED51538FAA17}"/>
              </a:ext>
            </a:extLst>
          </p:cNvPr>
          <p:cNvSpPr/>
          <p:nvPr/>
        </p:nvSpPr>
        <p:spPr>
          <a:xfrm>
            <a:off x="0" y="0"/>
            <a:ext cx="12192000" cy="1106129"/>
          </a:xfrm>
          <a:prstGeom prst="rect">
            <a:avLst/>
          </a:prstGeom>
          <a:solidFill>
            <a:srgbClr val="65FF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6A6FF95B-F782-49A5-A974-A2E83A575CA5}"/>
              </a:ext>
            </a:extLst>
          </p:cNvPr>
          <p:cNvSpPr txBox="1"/>
          <p:nvPr/>
        </p:nvSpPr>
        <p:spPr>
          <a:xfrm>
            <a:off x="948812" y="553064"/>
            <a:ext cx="10294374" cy="461665"/>
          </a:xfrm>
          <a:prstGeom prst="rect">
            <a:avLst/>
          </a:prstGeom>
          <a:noFill/>
        </p:spPr>
        <p:txBody>
          <a:bodyPr wrap="square" rtlCol="0">
            <a:spAutoFit/>
          </a:bodyPr>
          <a:lstStyle/>
          <a:p>
            <a:pPr lvl="0">
              <a:defRPr/>
            </a:pPr>
            <a:r>
              <a:rPr lang="en-US" sz="2400" b="1" dirty="0">
                <a:solidFill>
                  <a:prstClr val="black"/>
                </a:solidFill>
              </a:rPr>
              <a:t>Example 5-23</a:t>
            </a:r>
            <a:endPar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A56A04F2-CDEB-443E-AED3-1D0BF2A72BA5}"/>
              </a:ext>
            </a:extLst>
          </p:cNvPr>
          <p:cNvSpPr txBox="1"/>
          <p:nvPr/>
        </p:nvSpPr>
        <p:spPr>
          <a:xfrm>
            <a:off x="948810" y="1493855"/>
            <a:ext cx="10540184" cy="923330"/>
          </a:xfrm>
          <a:prstGeom prst="rect">
            <a:avLst/>
          </a:prstGeom>
          <a:noFill/>
        </p:spPr>
        <p:txBody>
          <a:bodyPr wrap="square">
            <a:spAutoFit/>
          </a:bodyPr>
          <a:lstStyle/>
          <a:p>
            <a:r>
              <a:rPr lang="en-US" b="1" dirty="0"/>
              <a:t>Assume that RAM bit location 12H holds the status of whether there has been a phone call or not. If it is high, it means there has been a new call since it was checked the last time. Write a program to display  “New Messages” on an LCD if bit RAM 12H is high. If it is low, the LCD should say “No New Messages”.</a:t>
            </a:r>
          </a:p>
        </p:txBody>
      </p:sp>
      <p:sp>
        <p:nvSpPr>
          <p:cNvPr id="11" name="TextBox 10">
            <a:extLst>
              <a:ext uri="{FF2B5EF4-FFF2-40B4-BE49-F238E27FC236}">
                <a16:creationId xmlns:a16="http://schemas.microsoft.com/office/drawing/2014/main" id="{589970B7-2AE8-4CED-80FC-31F24CF2060B}"/>
              </a:ext>
            </a:extLst>
          </p:cNvPr>
          <p:cNvSpPr txBox="1"/>
          <p:nvPr/>
        </p:nvSpPr>
        <p:spPr>
          <a:xfrm>
            <a:off x="948810" y="2610683"/>
            <a:ext cx="11484081" cy="4247317"/>
          </a:xfrm>
          <a:prstGeom prst="rect">
            <a:avLst/>
          </a:prstGeom>
          <a:noFill/>
        </p:spPr>
        <p:txBody>
          <a:bodyPr wrap="square">
            <a:spAutoFit/>
          </a:bodyPr>
          <a:lstStyle/>
          <a:p>
            <a:r>
              <a:rPr lang="en-US" b="1" dirty="0">
                <a:solidFill>
                  <a:srgbClr val="004620"/>
                </a:solidFill>
                <a:latin typeface="Courier New" panose="02070309020205020404" pitchFamily="49" charset="0"/>
                <a:cs typeface="Courier New" panose="02070309020205020404" pitchFamily="49" charset="0"/>
              </a:rPr>
              <a:t>	PHONBIT BIT 12H	</a:t>
            </a:r>
          </a:p>
          <a:p>
            <a:r>
              <a:rPr lang="en-US" b="1" dirty="0">
                <a:solidFill>
                  <a:srgbClr val="004620"/>
                </a:solidFill>
                <a:latin typeface="Courier New" panose="02070309020205020404" pitchFamily="49" charset="0"/>
                <a:cs typeface="Courier New" panose="02070309020205020404" pitchFamily="49" charset="0"/>
              </a:rPr>
              <a:t>	MOV	 C,PHONBIT	;copy bit location 12H to carry</a:t>
            </a:r>
          </a:p>
          <a:p>
            <a:r>
              <a:rPr lang="en-US" b="1" dirty="0">
                <a:solidFill>
                  <a:srgbClr val="004620"/>
                </a:solidFill>
                <a:latin typeface="Courier New" panose="02070309020205020404" pitchFamily="49" charset="0"/>
                <a:cs typeface="Courier New" panose="02070309020205020404" pitchFamily="49" charset="0"/>
              </a:rPr>
              <a:t>	JNC	 NO		;check to see if is high</a:t>
            </a:r>
          </a:p>
          <a:p>
            <a:r>
              <a:rPr lang="en-US" b="1" dirty="0">
                <a:solidFill>
                  <a:srgbClr val="004620"/>
                </a:solidFill>
                <a:latin typeface="Courier New" panose="02070309020205020404" pitchFamily="49" charset="0"/>
                <a:cs typeface="Courier New" panose="02070309020205020404" pitchFamily="49" charset="0"/>
              </a:rPr>
              <a:t>	MOV	 DPTR,#400H	;yes, load address of message </a:t>
            </a:r>
          </a:p>
          <a:p>
            <a:r>
              <a:rPr lang="en-US" b="1" dirty="0">
                <a:solidFill>
                  <a:srgbClr val="004620"/>
                </a:solidFill>
                <a:latin typeface="Courier New" panose="02070309020205020404" pitchFamily="49" charset="0"/>
                <a:cs typeface="Courier New" panose="02070309020205020404" pitchFamily="49" charset="0"/>
              </a:rPr>
              <a:t>	LCALL 	 DISPLAY	;display message (see Chap. 12)</a:t>
            </a:r>
          </a:p>
          <a:p>
            <a:r>
              <a:rPr lang="en-US" b="1" dirty="0">
                <a:solidFill>
                  <a:srgbClr val="004620"/>
                </a:solidFill>
                <a:latin typeface="Courier New" panose="02070309020205020404" pitchFamily="49" charset="0"/>
                <a:cs typeface="Courier New" panose="02070309020205020404" pitchFamily="49" charset="0"/>
              </a:rPr>
              <a:t>	SJMP	 EXIT		;get out</a:t>
            </a:r>
          </a:p>
          <a:p>
            <a:r>
              <a:rPr lang="en-US" b="1" dirty="0">
                <a:solidFill>
                  <a:srgbClr val="004620"/>
                </a:solidFill>
                <a:latin typeface="Courier New" panose="02070309020205020404" pitchFamily="49" charset="0"/>
                <a:cs typeface="Courier New" panose="02070309020205020404" pitchFamily="49" charset="0"/>
              </a:rPr>
              <a:t>NO:	MOV	 DPTR,#420H	;load the address of No message</a:t>
            </a:r>
          </a:p>
          <a:p>
            <a:r>
              <a:rPr lang="en-US" b="1" dirty="0">
                <a:solidFill>
                  <a:srgbClr val="004620"/>
                </a:solidFill>
                <a:latin typeface="Courier New" panose="02070309020205020404" pitchFamily="49" charset="0"/>
                <a:cs typeface="Courier New" panose="02070309020205020404" pitchFamily="49" charset="0"/>
              </a:rPr>
              <a:t>	LCALL   DISPLAY	;display it</a:t>
            </a:r>
          </a:p>
          <a:p>
            <a:r>
              <a:rPr lang="en-US" b="1" dirty="0">
                <a:solidFill>
                  <a:srgbClr val="004620"/>
                </a:solidFill>
                <a:latin typeface="Courier New" panose="02070309020205020404" pitchFamily="49" charset="0"/>
                <a:cs typeface="Courier New" panose="02070309020205020404" pitchFamily="49" charset="0"/>
              </a:rPr>
              <a:t>EXIT:				;exit</a:t>
            </a:r>
          </a:p>
          <a:p>
            <a:endParaRPr lang="en-US" b="1" dirty="0">
              <a:solidFill>
                <a:srgbClr val="004620"/>
              </a:solidFill>
              <a:latin typeface="Courier New" panose="02070309020205020404" pitchFamily="49" charset="0"/>
              <a:cs typeface="Courier New" panose="02070309020205020404" pitchFamily="49" charset="0"/>
            </a:endParaRPr>
          </a:p>
          <a:p>
            <a:r>
              <a:rPr lang="en-US" b="1" dirty="0">
                <a:solidFill>
                  <a:srgbClr val="004620"/>
                </a:solidFill>
                <a:latin typeface="Courier New" panose="02070309020205020404" pitchFamily="49" charset="0"/>
                <a:cs typeface="Courier New" panose="02070309020205020404" pitchFamily="49" charset="0"/>
              </a:rPr>
              <a:t>;—————————————data to be displayed on LCD</a:t>
            </a:r>
          </a:p>
          <a:p>
            <a:r>
              <a:rPr lang="en-US" b="1" dirty="0">
                <a:solidFill>
                  <a:srgbClr val="004620"/>
                </a:solidFill>
                <a:latin typeface="Courier New" panose="02070309020205020404" pitchFamily="49" charset="0"/>
                <a:cs typeface="Courier New" panose="02070309020205020404" pitchFamily="49" charset="0"/>
              </a:rPr>
              <a:t>		 ORG	400H</a:t>
            </a:r>
          </a:p>
          <a:p>
            <a:r>
              <a:rPr lang="en-US" b="1" dirty="0">
                <a:solidFill>
                  <a:srgbClr val="004620"/>
                </a:solidFill>
                <a:latin typeface="Courier New" panose="02070309020205020404" pitchFamily="49" charset="0"/>
                <a:cs typeface="Courier New" panose="02070309020205020404" pitchFamily="49" charset="0"/>
              </a:rPr>
              <a:t>YES_MG:	 DB	"New Messages",0</a:t>
            </a:r>
          </a:p>
          <a:p>
            <a:r>
              <a:rPr lang="en-US" b="1" dirty="0">
                <a:solidFill>
                  <a:srgbClr val="004620"/>
                </a:solidFill>
                <a:latin typeface="Courier New" panose="02070309020205020404" pitchFamily="49" charset="0"/>
                <a:cs typeface="Courier New" panose="02070309020205020404" pitchFamily="49" charset="0"/>
              </a:rPr>
              <a:t>		 ORG 	420H</a:t>
            </a:r>
          </a:p>
          <a:p>
            <a:r>
              <a:rPr lang="en-US" b="1" dirty="0">
                <a:solidFill>
                  <a:srgbClr val="004620"/>
                </a:solidFill>
                <a:latin typeface="Courier New" panose="02070309020205020404" pitchFamily="49" charset="0"/>
                <a:cs typeface="Courier New" panose="02070309020205020404" pitchFamily="49" charset="0"/>
              </a:rPr>
              <a:t>NO_MG:	DB	 "No New Messages",0 </a:t>
            </a:r>
            <a:endParaRPr lang="en-US" b="1" dirty="0">
              <a:solidFill>
                <a:srgbClr val="004620"/>
              </a:solidFill>
              <a:cs typeface="Courier New" panose="02070309020205020404" pitchFamily="49" charset="0"/>
            </a:endParaRPr>
          </a:p>
        </p:txBody>
      </p:sp>
      <p:sp>
        <p:nvSpPr>
          <p:cNvPr id="12" name="TextBox 11">
            <a:extLst>
              <a:ext uri="{FF2B5EF4-FFF2-40B4-BE49-F238E27FC236}">
                <a16:creationId xmlns:a16="http://schemas.microsoft.com/office/drawing/2014/main" id="{0BD49A13-274A-4D19-9B3F-75215B817F53}"/>
              </a:ext>
            </a:extLst>
          </p:cNvPr>
          <p:cNvSpPr txBox="1"/>
          <p:nvPr/>
        </p:nvSpPr>
        <p:spPr>
          <a:xfrm>
            <a:off x="0" y="2358572"/>
            <a:ext cx="12192000" cy="461665"/>
          </a:xfrm>
          <a:prstGeom prst="rect">
            <a:avLst/>
          </a:prstGeom>
          <a:noFill/>
        </p:spPr>
        <p:txBody>
          <a:bodyPr wrap="square">
            <a:spAutoFit/>
          </a:bodyPr>
          <a:lstStyle/>
          <a:p>
            <a:pPr algn="ctr"/>
            <a:r>
              <a:rPr lang="en-US" sz="2400" b="1" dirty="0">
                <a:solidFill>
                  <a:srgbClr val="004620"/>
                </a:solidFill>
              </a:rPr>
              <a:t>Solution:</a:t>
            </a:r>
          </a:p>
        </p:txBody>
      </p:sp>
    </p:spTree>
    <p:extLst>
      <p:ext uri="{BB962C8B-B14F-4D97-AF65-F5344CB8AC3E}">
        <p14:creationId xmlns:p14="http://schemas.microsoft.com/office/powerpoint/2010/main" val="1877099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anim calcmode="lin" valueType="num">
                                      <p:cBhvr>
                                        <p:cTn id="8" dur="500" fill="hold"/>
                                        <p:tgtEl>
                                          <p:spTgt spid="10"/>
                                        </p:tgtEl>
                                        <p:attrNameLst>
                                          <p:attrName>ppt_x</p:attrName>
                                        </p:attrNameLst>
                                      </p:cBhvr>
                                      <p:tavLst>
                                        <p:tav tm="0">
                                          <p:val>
                                            <p:strVal val="#ppt_x"/>
                                          </p:val>
                                        </p:tav>
                                        <p:tav tm="100000">
                                          <p:val>
                                            <p:strVal val="#ppt_x"/>
                                          </p:val>
                                        </p:tav>
                                      </p:tavLst>
                                    </p:anim>
                                    <p:anim calcmode="lin" valueType="num">
                                      <p:cBhvr>
                                        <p:cTn id="9" dur="5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wipe(down)">
                                      <p:cBhvr>
                                        <p:cTn id="14" dur="500"/>
                                        <p:tgtEl>
                                          <p:spTgt spid="8"/>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wipe(left)">
                                      <p:cBhvr>
                                        <p:cTn id="19" dur="500"/>
                                        <p:tgtEl>
                                          <p:spTgt spid="12"/>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grpId="0" nodeType="click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wipe(down)">
                                      <p:cBhvr>
                                        <p:cTn id="2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8" grpId="0"/>
      <p:bldP spid="11" grpId="0"/>
      <p:bldP spid="12"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7F4B246-D001-4E7D-A945-C41D4B397BBA}"/>
              </a:ext>
            </a:extLst>
          </p:cNvPr>
          <p:cNvSpPr/>
          <p:nvPr/>
        </p:nvSpPr>
        <p:spPr>
          <a:xfrm>
            <a:off x="0" y="0"/>
            <a:ext cx="12192000" cy="13716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EF3EC0A2-797C-4BB9-A8EF-ED51538FAA17}"/>
              </a:ext>
            </a:extLst>
          </p:cNvPr>
          <p:cNvSpPr/>
          <p:nvPr/>
        </p:nvSpPr>
        <p:spPr>
          <a:xfrm>
            <a:off x="0" y="0"/>
            <a:ext cx="12192000" cy="1106129"/>
          </a:xfrm>
          <a:prstGeom prst="rect">
            <a:avLst/>
          </a:prstGeom>
          <a:solidFill>
            <a:srgbClr val="65FF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6A6FF95B-F782-49A5-A974-A2E83A575CA5}"/>
              </a:ext>
            </a:extLst>
          </p:cNvPr>
          <p:cNvSpPr txBox="1"/>
          <p:nvPr/>
        </p:nvSpPr>
        <p:spPr>
          <a:xfrm>
            <a:off x="948812" y="553064"/>
            <a:ext cx="10294374" cy="461665"/>
          </a:xfrm>
          <a:prstGeom prst="rect">
            <a:avLst/>
          </a:prstGeom>
          <a:noFill/>
        </p:spPr>
        <p:txBody>
          <a:bodyPr wrap="square" rtlCol="0">
            <a:spAutoFit/>
          </a:bodyPr>
          <a:lstStyle/>
          <a:p>
            <a:pPr lvl="0">
              <a:defRPr/>
            </a:pPr>
            <a:r>
              <a:rPr lang="en-US" sz="2400" b="1" dirty="0">
                <a:solidFill>
                  <a:prstClr val="black"/>
                </a:solidFill>
              </a:rPr>
              <a:t>Example 5-24</a:t>
            </a:r>
            <a:endPar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A56A04F2-CDEB-443E-AED3-1D0BF2A72BA5}"/>
              </a:ext>
            </a:extLst>
          </p:cNvPr>
          <p:cNvSpPr txBox="1"/>
          <p:nvPr/>
        </p:nvSpPr>
        <p:spPr>
          <a:xfrm>
            <a:off x="948810" y="1493855"/>
            <a:ext cx="10540184" cy="923330"/>
          </a:xfrm>
          <a:prstGeom prst="rect">
            <a:avLst/>
          </a:prstGeom>
          <a:noFill/>
        </p:spPr>
        <p:txBody>
          <a:bodyPr wrap="square">
            <a:spAutoFit/>
          </a:bodyPr>
          <a:lstStyle/>
          <a:p>
            <a:r>
              <a:rPr lang="en-US" b="1" dirty="0"/>
              <a:t>A switch is connected to pin P1.7. Write a program to check the status of the switch and make the following decision.</a:t>
            </a:r>
          </a:p>
          <a:p>
            <a:r>
              <a:rPr lang="en-US" b="1" dirty="0"/>
              <a:t>(a) If SW = 0, send “NO” to P2.		(b) If SW = 1, send “YES” to P2.</a:t>
            </a:r>
          </a:p>
        </p:txBody>
      </p:sp>
      <p:sp>
        <p:nvSpPr>
          <p:cNvPr id="11" name="TextBox 10">
            <a:extLst>
              <a:ext uri="{FF2B5EF4-FFF2-40B4-BE49-F238E27FC236}">
                <a16:creationId xmlns:a16="http://schemas.microsoft.com/office/drawing/2014/main" id="{589970B7-2AE8-4CED-80FC-31F24CF2060B}"/>
              </a:ext>
            </a:extLst>
          </p:cNvPr>
          <p:cNvSpPr txBox="1"/>
          <p:nvPr/>
        </p:nvSpPr>
        <p:spPr>
          <a:xfrm>
            <a:off x="948810" y="3023638"/>
            <a:ext cx="11484081" cy="3693319"/>
          </a:xfrm>
          <a:prstGeom prst="rect">
            <a:avLst/>
          </a:prstGeom>
          <a:noFill/>
        </p:spPr>
        <p:txBody>
          <a:bodyPr wrap="square">
            <a:spAutoFit/>
          </a:bodyPr>
          <a:lstStyle/>
          <a:p>
            <a:r>
              <a:rPr lang="en-US" b="1" dirty="0">
                <a:solidFill>
                  <a:srgbClr val="004620"/>
                </a:solidFill>
                <a:latin typeface="Courier New" panose="02070309020205020404" pitchFamily="49" charset="0"/>
                <a:cs typeface="Courier New" panose="02070309020205020404" pitchFamily="49" charset="0"/>
              </a:rPr>
              <a:t>	SW		EQU	P1.7</a:t>
            </a:r>
          </a:p>
          <a:p>
            <a:r>
              <a:rPr lang="en-US" b="1" dirty="0">
                <a:solidFill>
                  <a:srgbClr val="004620"/>
                </a:solidFill>
                <a:latin typeface="Courier New" panose="02070309020205020404" pitchFamily="49" charset="0"/>
                <a:cs typeface="Courier New" panose="02070309020205020404" pitchFamily="49" charset="0"/>
              </a:rPr>
              <a:t>	MYDATA	EQU	P2</a:t>
            </a:r>
          </a:p>
          <a:p>
            <a:endParaRPr lang="en-US" b="1" dirty="0">
              <a:solidFill>
                <a:srgbClr val="004620"/>
              </a:solidFill>
              <a:latin typeface="Courier New" panose="02070309020205020404" pitchFamily="49" charset="0"/>
              <a:cs typeface="Courier New" panose="02070309020205020404" pitchFamily="49" charset="0"/>
            </a:endParaRPr>
          </a:p>
          <a:p>
            <a:r>
              <a:rPr lang="en-US" b="1" dirty="0">
                <a:solidFill>
                  <a:srgbClr val="004620"/>
                </a:solidFill>
                <a:latin typeface="Courier New" panose="02070309020205020404" pitchFamily="49" charset="0"/>
                <a:cs typeface="Courier New" panose="02070309020205020404" pitchFamily="49" charset="0"/>
              </a:rPr>
              <a:t> 	HERE:		MOV	C,SW</a:t>
            </a:r>
          </a:p>
          <a:p>
            <a:r>
              <a:rPr lang="en-US" b="1" dirty="0">
                <a:solidFill>
                  <a:srgbClr val="004620"/>
                </a:solidFill>
                <a:latin typeface="Courier New" panose="02070309020205020404" pitchFamily="49" charset="0"/>
                <a:cs typeface="Courier New" panose="02070309020205020404" pitchFamily="49" charset="0"/>
              </a:rPr>
              <a:t>			JC	OVER</a:t>
            </a:r>
          </a:p>
          <a:p>
            <a:r>
              <a:rPr lang="en-US" b="1" dirty="0">
                <a:solidFill>
                  <a:srgbClr val="004620"/>
                </a:solidFill>
                <a:latin typeface="Courier New" panose="02070309020205020404" pitchFamily="49" charset="0"/>
                <a:cs typeface="Courier New" panose="02070309020205020404" pitchFamily="49" charset="0"/>
              </a:rPr>
              <a:t>			MOV	MYDATA,#'N’		;SW=0, send "NO"</a:t>
            </a:r>
          </a:p>
          <a:p>
            <a:r>
              <a:rPr lang="en-US" b="1" dirty="0">
                <a:solidFill>
                  <a:srgbClr val="004620"/>
                </a:solidFill>
                <a:latin typeface="Courier New" panose="02070309020205020404" pitchFamily="49" charset="0"/>
                <a:cs typeface="Courier New" panose="02070309020205020404" pitchFamily="49" charset="0"/>
              </a:rPr>
              <a:t>			MOV	MYDATA,#'O'</a:t>
            </a:r>
          </a:p>
          <a:p>
            <a:r>
              <a:rPr lang="en-US" b="1" dirty="0">
                <a:solidFill>
                  <a:srgbClr val="004620"/>
                </a:solidFill>
                <a:latin typeface="Courier New" panose="02070309020205020404" pitchFamily="49" charset="0"/>
                <a:cs typeface="Courier New" panose="02070309020205020404" pitchFamily="49" charset="0"/>
              </a:rPr>
              <a:t>			SJMP	HERE</a:t>
            </a:r>
          </a:p>
          <a:p>
            <a:r>
              <a:rPr lang="en-US" b="1" dirty="0">
                <a:solidFill>
                  <a:srgbClr val="004620"/>
                </a:solidFill>
                <a:latin typeface="Courier New" panose="02070309020205020404" pitchFamily="49" charset="0"/>
                <a:cs typeface="Courier New" panose="02070309020205020404" pitchFamily="49" charset="0"/>
              </a:rPr>
              <a:t>	OVER:		MOV	MYDATA,#'Y’’		;SW=1, send "YES"</a:t>
            </a:r>
          </a:p>
          <a:p>
            <a:r>
              <a:rPr lang="en-US" b="1" dirty="0">
                <a:solidFill>
                  <a:srgbClr val="004620"/>
                </a:solidFill>
                <a:latin typeface="Courier New" panose="02070309020205020404" pitchFamily="49" charset="0"/>
                <a:cs typeface="Courier New" panose="02070309020205020404" pitchFamily="49" charset="0"/>
              </a:rPr>
              <a:t>			MOV	MYDATA,#'E'</a:t>
            </a:r>
          </a:p>
          <a:p>
            <a:r>
              <a:rPr lang="en-US" b="1" dirty="0">
                <a:solidFill>
                  <a:srgbClr val="004620"/>
                </a:solidFill>
                <a:latin typeface="Courier New" panose="02070309020205020404" pitchFamily="49" charset="0"/>
                <a:cs typeface="Courier New" panose="02070309020205020404" pitchFamily="49" charset="0"/>
              </a:rPr>
              <a:t>			MOV	MYDATA,#'S'</a:t>
            </a:r>
          </a:p>
          <a:p>
            <a:r>
              <a:rPr lang="en-US" b="1" dirty="0">
                <a:solidFill>
                  <a:srgbClr val="004620"/>
                </a:solidFill>
                <a:latin typeface="Courier New" panose="02070309020205020404" pitchFamily="49" charset="0"/>
                <a:cs typeface="Courier New" panose="02070309020205020404" pitchFamily="49" charset="0"/>
              </a:rPr>
              <a:t>			SJMP	HERE</a:t>
            </a:r>
          </a:p>
          <a:p>
            <a:r>
              <a:rPr lang="en-US" b="1" dirty="0">
                <a:solidFill>
                  <a:srgbClr val="004620"/>
                </a:solidFill>
                <a:latin typeface="Courier New" panose="02070309020205020404" pitchFamily="49" charset="0"/>
                <a:cs typeface="Courier New" panose="02070309020205020404" pitchFamily="49" charset="0"/>
              </a:rPr>
              <a:t>			END</a:t>
            </a:r>
            <a:endParaRPr lang="en-US" b="1" dirty="0">
              <a:solidFill>
                <a:srgbClr val="004620"/>
              </a:solidFill>
              <a:cs typeface="Courier New" panose="02070309020205020404" pitchFamily="49" charset="0"/>
            </a:endParaRPr>
          </a:p>
        </p:txBody>
      </p:sp>
      <p:sp>
        <p:nvSpPr>
          <p:cNvPr id="12" name="TextBox 11">
            <a:extLst>
              <a:ext uri="{FF2B5EF4-FFF2-40B4-BE49-F238E27FC236}">
                <a16:creationId xmlns:a16="http://schemas.microsoft.com/office/drawing/2014/main" id="{0BD49A13-274A-4D19-9B3F-75215B817F53}"/>
              </a:ext>
            </a:extLst>
          </p:cNvPr>
          <p:cNvSpPr txBox="1"/>
          <p:nvPr/>
        </p:nvSpPr>
        <p:spPr>
          <a:xfrm>
            <a:off x="0" y="2358572"/>
            <a:ext cx="12192000" cy="461665"/>
          </a:xfrm>
          <a:prstGeom prst="rect">
            <a:avLst/>
          </a:prstGeom>
          <a:noFill/>
        </p:spPr>
        <p:txBody>
          <a:bodyPr wrap="square">
            <a:spAutoFit/>
          </a:bodyPr>
          <a:lstStyle/>
          <a:p>
            <a:pPr algn="ctr"/>
            <a:r>
              <a:rPr lang="en-US" sz="2400" b="1" dirty="0">
                <a:solidFill>
                  <a:srgbClr val="004620"/>
                </a:solidFill>
              </a:rPr>
              <a:t>Solution:</a:t>
            </a:r>
          </a:p>
        </p:txBody>
      </p:sp>
    </p:spTree>
    <p:extLst>
      <p:ext uri="{BB962C8B-B14F-4D97-AF65-F5344CB8AC3E}">
        <p14:creationId xmlns:p14="http://schemas.microsoft.com/office/powerpoint/2010/main" val="677567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anim calcmode="lin" valueType="num">
                                      <p:cBhvr>
                                        <p:cTn id="8" dur="500" fill="hold"/>
                                        <p:tgtEl>
                                          <p:spTgt spid="10"/>
                                        </p:tgtEl>
                                        <p:attrNameLst>
                                          <p:attrName>ppt_x</p:attrName>
                                        </p:attrNameLst>
                                      </p:cBhvr>
                                      <p:tavLst>
                                        <p:tav tm="0">
                                          <p:val>
                                            <p:strVal val="#ppt_x"/>
                                          </p:val>
                                        </p:tav>
                                        <p:tav tm="100000">
                                          <p:val>
                                            <p:strVal val="#ppt_x"/>
                                          </p:val>
                                        </p:tav>
                                      </p:tavLst>
                                    </p:anim>
                                    <p:anim calcmode="lin" valueType="num">
                                      <p:cBhvr>
                                        <p:cTn id="9" dur="5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wipe(down)">
                                      <p:cBhvr>
                                        <p:cTn id="14" dur="500"/>
                                        <p:tgtEl>
                                          <p:spTgt spid="8"/>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wipe(left)">
                                      <p:cBhvr>
                                        <p:cTn id="19" dur="500"/>
                                        <p:tgtEl>
                                          <p:spTgt spid="12"/>
                                        </p:tgtEl>
                                      </p:cBhvr>
                                    </p:animEffect>
                                  </p:childTnLst>
                                </p:cTn>
                              </p:par>
                            </p:childTnLst>
                          </p:cTn>
                        </p:par>
                      </p:childTnLst>
                    </p:cTn>
                  </p:par>
                  <p:par>
                    <p:cTn id="20" fill="hold">
                      <p:stCondLst>
                        <p:cond delay="indefinite"/>
                      </p:stCondLst>
                      <p:childTnLst>
                        <p:par>
                          <p:cTn id="21" fill="hold">
                            <p:stCondLst>
                              <p:cond delay="0"/>
                            </p:stCondLst>
                            <p:childTnLst>
                              <p:par>
                                <p:cTn id="22" presetID="16" presetClass="entr" presetSubtype="42" fill="hold" grpId="0" nodeType="click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barn(outHorizontal)">
                                      <p:cBhvr>
                                        <p:cTn id="2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8" grpId="0"/>
      <p:bldP spid="11" grpId="0"/>
      <p:bldP spid="1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51443B9-3795-4EE4-8098-987D77E03EF7}"/>
              </a:ext>
            </a:extLst>
          </p:cNvPr>
          <p:cNvSpPr txBox="1"/>
          <p:nvPr/>
        </p:nvSpPr>
        <p:spPr>
          <a:xfrm>
            <a:off x="668593" y="2577180"/>
            <a:ext cx="10854813" cy="3046988"/>
          </a:xfrm>
          <a:prstGeom prst="rect">
            <a:avLst/>
          </a:prstGeom>
          <a:noFill/>
        </p:spPr>
        <p:txBody>
          <a:bodyPr wrap="square" rtlCol="0">
            <a:spAutoFit/>
          </a:bodyPr>
          <a:lstStyle/>
          <a:p>
            <a:pPr marL="457200" indent="-457200">
              <a:buFont typeface="Arial" panose="020B0604020202020204" pitchFamily="34" charset="0"/>
              <a:buChar char="•"/>
            </a:pPr>
            <a:r>
              <a:rPr lang="en-US" sz="2400" b="1" dirty="0"/>
              <a:t>Discussing 8051/52 addressing modes in the context of some examples,</a:t>
            </a:r>
          </a:p>
          <a:p>
            <a:pPr marL="457200" indent="-457200">
              <a:buFont typeface="Arial" panose="020B0604020202020204" pitchFamily="34" charset="0"/>
              <a:buChar char="•"/>
            </a:pPr>
            <a:r>
              <a:rPr lang="en-US" sz="2400" b="1" dirty="0"/>
              <a:t>Section 5.1, looking at immediate and register addressing modes,</a:t>
            </a:r>
          </a:p>
          <a:p>
            <a:pPr marL="457200" indent="-457200">
              <a:buFont typeface="Arial" panose="020B0604020202020204" pitchFamily="34" charset="0"/>
              <a:buChar char="•"/>
            </a:pPr>
            <a:r>
              <a:rPr lang="en-US" sz="2400" b="1" dirty="0"/>
              <a:t>Section 5.2, accessing memory using the direct, register indirect, and indexed addressing modes,</a:t>
            </a:r>
          </a:p>
          <a:p>
            <a:pPr marL="457200" indent="-457200">
              <a:buFont typeface="Arial" panose="020B0604020202020204" pitchFamily="34" charset="0"/>
              <a:buChar char="•"/>
            </a:pPr>
            <a:r>
              <a:rPr lang="en-US" sz="2400" b="1" dirty="0"/>
              <a:t>Section 5.3, discussing indexed addressing modes.  Section 5.3 discusses the bit-addressability of RAM, registers, and I/O ports,</a:t>
            </a:r>
          </a:p>
          <a:p>
            <a:pPr marL="457200" indent="-457200">
              <a:buFont typeface="Arial" panose="020B0604020202020204" pitchFamily="34" charset="0"/>
              <a:buChar char="•"/>
            </a:pPr>
            <a:r>
              <a:rPr lang="en-US" sz="2400" b="1" dirty="0"/>
              <a:t>Section 5.4, showing show how to access the extra 128 bytes of RAM in the 8052.</a:t>
            </a:r>
          </a:p>
        </p:txBody>
      </p:sp>
      <p:sp>
        <p:nvSpPr>
          <p:cNvPr id="6" name="Rectangle 5">
            <a:extLst>
              <a:ext uri="{FF2B5EF4-FFF2-40B4-BE49-F238E27FC236}">
                <a16:creationId xmlns:a16="http://schemas.microsoft.com/office/drawing/2014/main" id="{87F4B246-D001-4E7D-A945-C41D4B397BBA}"/>
              </a:ext>
            </a:extLst>
          </p:cNvPr>
          <p:cNvSpPr/>
          <p:nvPr/>
        </p:nvSpPr>
        <p:spPr>
          <a:xfrm>
            <a:off x="0" y="0"/>
            <a:ext cx="12192000" cy="13716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EF3EC0A2-797C-4BB9-A8EF-ED51538FAA17}"/>
              </a:ext>
            </a:extLst>
          </p:cNvPr>
          <p:cNvSpPr/>
          <p:nvPr/>
        </p:nvSpPr>
        <p:spPr>
          <a:xfrm>
            <a:off x="0" y="0"/>
            <a:ext cx="12192000" cy="1106129"/>
          </a:xfrm>
          <a:prstGeom prst="rect">
            <a:avLst/>
          </a:prstGeom>
          <a:solidFill>
            <a:srgbClr val="65FF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6EFA0293-F92D-4C5B-A1F6-E717645B0741}"/>
              </a:ext>
            </a:extLst>
          </p:cNvPr>
          <p:cNvSpPr txBox="1"/>
          <p:nvPr/>
        </p:nvSpPr>
        <p:spPr>
          <a:xfrm>
            <a:off x="948813" y="350174"/>
            <a:ext cx="10294374" cy="769441"/>
          </a:xfrm>
          <a:prstGeom prst="rect">
            <a:avLst/>
          </a:prstGeom>
          <a:noFill/>
        </p:spPr>
        <p:txBody>
          <a:bodyPr wrap="square" rtlCol="0">
            <a:spAutoFit/>
          </a:bodyPr>
          <a:lstStyle/>
          <a:p>
            <a:r>
              <a:rPr lang="en-US" sz="4400" b="1" dirty="0"/>
              <a:t>Objectives</a:t>
            </a:r>
          </a:p>
        </p:txBody>
      </p:sp>
    </p:spTree>
    <p:extLst>
      <p:ext uri="{BB962C8B-B14F-4D97-AF65-F5344CB8AC3E}">
        <p14:creationId xmlns:p14="http://schemas.microsoft.com/office/powerpoint/2010/main" val="387173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anim calcmode="lin" valueType="num">
                                      <p:cBhvr>
                                        <p:cTn id="8" dur="500" fill="hold"/>
                                        <p:tgtEl>
                                          <p:spTgt spid="5"/>
                                        </p:tgtEl>
                                        <p:attrNameLst>
                                          <p:attrName>ppt_x</p:attrName>
                                        </p:attrNameLst>
                                      </p:cBhvr>
                                      <p:tavLst>
                                        <p:tav tm="0">
                                          <p:val>
                                            <p:strVal val="#ppt_x"/>
                                          </p:val>
                                        </p:tav>
                                        <p:tav tm="100000">
                                          <p:val>
                                            <p:strVal val="#ppt_x"/>
                                          </p:val>
                                        </p:tav>
                                      </p:tavLst>
                                    </p:anim>
                                    <p:anim calcmode="lin" valueType="num">
                                      <p:cBhvr>
                                        <p:cTn id="9" dur="5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7F4B246-D001-4E7D-A945-C41D4B397BBA}"/>
              </a:ext>
            </a:extLst>
          </p:cNvPr>
          <p:cNvSpPr/>
          <p:nvPr/>
        </p:nvSpPr>
        <p:spPr>
          <a:xfrm>
            <a:off x="0" y="0"/>
            <a:ext cx="12192000" cy="13716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EF3EC0A2-797C-4BB9-A8EF-ED51538FAA17}"/>
              </a:ext>
            </a:extLst>
          </p:cNvPr>
          <p:cNvSpPr/>
          <p:nvPr/>
        </p:nvSpPr>
        <p:spPr>
          <a:xfrm>
            <a:off x="0" y="0"/>
            <a:ext cx="12192000" cy="1106129"/>
          </a:xfrm>
          <a:prstGeom prst="rect">
            <a:avLst/>
          </a:prstGeom>
          <a:solidFill>
            <a:srgbClr val="65FF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6A6FF95B-F782-49A5-A974-A2E83A575CA5}"/>
              </a:ext>
            </a:extLst>
          </p:cNvPr>
          <p:cNvSpPr txBox="1"/>
          <p:nvPr/>
        </p:nvSpPr>
        <p:spPr>
          <a:xfrm>
            <a:off x="948812" y="553064"/>
            <a:ext cx="10294374" cy="461665"/>
          </a:xfrm>
          <a:prstGeom prst="rect">
            <a:avLst/>
          </a:prstGeom>
          <a:noFill/>
        </p:spPr>
        <p:txBody>
          <a:bodyPr wrap="square" rtlCol="0">
            <a:spAutoFit/>
          </a:bodyPr>
          <a:lstStyle/>
          <a:p>
            <a:pPr lvl="0">
              <a:defRPr/>
            </a:pPr>
            <a:r>
              <a:rPr lang="en-US" sz="2400" b="1" dirty="0">
                <a:solidFill>
                  <a:prstClr val="black"/>
                </a:solidFill>
              </a:rPr>
              <a:t>Example 5-25</a:t>
            </a:r>
            <a:endPar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A56A04F2-CDEB-443E-AED3-1D0BF2A72BA5}"/>
              </a:ext>
            </a:extLst>
          </p:cNvPr>
          <p:cNvSpPr txBox="1"/>
          <p:nvPr/>
        </p:nvSpPr>
        <p:spPr>
          <a:xfrm>
            <a:off x="948810" y="1493855"/>
            <a:ext cx="10540184" cy="1569660"/>
          </a:xfrm>
          <a:prstGeom prst="rect">
            <a:avLst/>
          </a:prstGeom>
          <a:noFill/>
        </p:spPr>
        <p:txBody>
          <a:bodyPr wrap="square">
            <a:spAutoFit/>
          </a:bodyPr>
          <a:lstStyle/>
          <a:p>
            <a:r>
              <a:rPr lang="en-US" sz="2400" b="1" dirty="0"/>
              <a:t> switch is connected to pin P1.7.  Write a program to check the status of the switch and make the following decision.</a:t>
            </a:r>
          </a:p>
          <a:p>
            <a:r>
              <a:rPr lang="en-US" sz="2400" b="1" dirty="0"/>
              <a:t>(a) If SW = 0, send ‘0’ to P2.		(b) If SW = 1, send ‘1’ to P2.</a:t>
            </a:r>
          </a:p>
          <a:p>
            <a:r>
              <a:rPr lang="en-US" sz="2400" b="1" dirty="0"/>
              <a:t>Use EQU to designate the I/O ports.</a:t>
            </a:r>
          </a:p>
        </p:txBody>
      </p:sp>
      <p:sp>
        <p:nvSpPr>
          <p:cNvPr id="11" name="TextBox 10">
            <a:extLst>
              <a:ext uri="{FF2B5EF4-FFF2-40B4-BE49-F238E27FC236}">
                <a16:creationId xmlns:a16="http://schemas.microsoft.com/office/drawing/2014/main" id="{589970B7-2AE8-4CED-80FC-31F24CF2060B}"/>
              </a:ext>
            </a:extLst>
          </p:cNvPr>
          <p:cNvSpPr txBox="1"/>
          <p:nvPr/>
        </p:nvSpPr>
        <p:spPr>
          <a:xfrm>
            <a:off x="948810" y="3579897"/>
            <a:ext cx="11484081" cy="3139321"/>
          </a:xfrm>
          <a:prstGeom prst="rect">
            <a:avLst/>
          </a:prstGeom>
          <a:noFill/>
        </p:spPr>
        <p:txBody>
          <a:bodyPr wrap="square">
            <a:spAutoFit/>
          </a:bodyPr>
          <a:lstStyle/>
          <a:p>
            <a:r>
              <a:rPr lang="en-US" sz="2200" b="1" dirty="0">
                <a:solidFill>
                  <a:srgbClr val="004620"/>
                </a:solidFill>
                <a:latin typeface="Courier New" panose="02070309020205020404" pitchFamily="49" charset="0"/>
                <a:cs typeface="Courier New" panose="02070309020205020404" pitchFamily="49" charset="0"/>
              </a:rPr>
              <a:t>	SW		EQU	97H			;P1.7 bit address</a:t>
            </a:r>
          </a:p>
          <a:p>
            <a:r>
              <a:rPr lang="en-US" sz="2200" b="1" dirty="0">
                <a:solidFill>
                  <a:srgbClr val="004620"/>
                </a:solidFill>
                <a:latin typeface="Courier New" panose="02070309020205020404" pitchFamily="49" charset="0"/>
                <a:cs typeface="Courier New" panose="02070309020205020404" pitchFamily="49" charset="0"/>
              </a:rPr>
              <a:t>	MYDATA 	EQU	0A0H			;P2 address</a:t>
            </a:r>
          </a:p>
          <a:p>
            <a:r>
              <a:rPr lang="en-US" sz="2200" b="1" dirty="0">
                <a:solidFill>
                  <a:srgbClr val="004620"/>
                </a:solidFill>
                <a:latin typeface="Courier New" panose="02070309020205020404" pitchFamily="49" charset="0"/>
                <a:cs typeface="Courier New" panose="02070309020205020404" pitchFamily="49" charset="0"/>
              </a:rPr>
              <a:t>	HERE:		MOV	C,SW	</a:t>
            </a:r>
          </a:p>
          <a:p>
            <a:r>
              <a:rPr lang="en-US" sz="2200" b="1" dirty="0">
                <a:solidFill>
                  <a:srgbClr val="004620"/>
                </a:solidFill>
                <a:latin typeface="Courier New" panose="02070309020205020404" pitchFamily="49" charset="0"/>
                <a:cs typeface="Courier New" panose="02070309020205020404" pitchFamily="49" charset="0"/>
              </a:rPr>
              <a:t>			JC	OVER</a:t>
            </a:r>
          </a:p>
          <a:p>
            <a:r>
              <a:rPr lang="en-US" sz="2200" b="1" dirty="0">
                <a:solidFill>
                  <a:srgbClr val="004620"/>
                </a:solidFill>
                <a:latin typeface="Courier New" panose="02070309020205020404" pitchFamily="49" charset="0"/>
                <a:cs typeface="Courier New" panose="02070309020205020404" pitchFamily="49" charset="0"/>
              </a:rPr>
              <a:t>			MOV	MYDATA,#'0'	;00110000 to P2</a:t>
            </a:r>
          </a:p>
          <a:p>
            <a:r>
              <a:rPr lang="en-US" sz="2200" b="1" dirty="0">
                <a:solidFill>
                  <a:srgbClr val="004620"/>
                </a:solidFill>
                <a:latin typeface="Courier New" panose="02070309020205020404" pitchFamily="49" charset="0"/>
                <a:cs typeface="Courier New" panose="02070309020205020404" pitchFamily="49" charset="0"/>
              </a:rPr>
              <a:t>			SJMP	HERE		</a:t>
            </a:r>
          </a:p>
          <a:p>
            <a:r>
              <a:rPr lang="en-US" sz="2200" b="1" dirty="0">
                <a:solidFill>
                  <a:srgbClr val="004620"/>
                </a:solidFill>
                <a:latin typeface="Courier New" panose="02070309020205020404" pitchFamily="49" charset="0"/>
                <a:cs typeface="Courier New" panose="02070309020205020404" pitchFamily="49" charset="0"/>
              </a:rPr>
              <a:t>	OVER:		MOV	MYDATA,#'1’	;00110001 to P2</a:t>
            </a:r>
          </a:p>
          <a:p>
            <a:r>
              <a:rPr lang="en-US" sz="2200" b="1" dirty="0">
                <a:solidFill>
                  <a:srgbClr val="004620"/>
                </a:solidFill>
                <a:latin typeface="Courier New" panose="02070309020205020404" pitchFamily="49" charset="0"/>
                <a:cs typeface="Courier New" panose="02070309020205020404" pitchFamily="49" charset="0"/>
              </a:rPr>
              <a:t>			SJMP	HERE</a:t>
            </a:r>
          </a:p>
          <a:p>
            <a:r>
              <a:rPr lang="en-US" sz="2200" b="1" dirty="0">
                <a:solidFill>
                  <a:srgbClr val="004620"/>
                </a:solidFill>
                <a:latin typeface="Courier New" panose="02070309020205020404" pitchFamily="49" charset="0"/>
                <a:cs typeface="Courier New" panose="02070309020205020404" pitchFamily="49" charset="0"/>
              </a:rPr>
              <a:t>			END</a:t>
            </a:r>
            <a:endParaRPr lang="en-US" sz="2200" b="1" dirty="0">
              <a:solidFill>
                <a:srgbClr val="004620"/>
              </a:solidFill>
              <a:cs typeface="Courier New" panose="02070309020205020404" pitchFamily="49" charset="0"/>
            </a:endParaRPr>
          </a:p>
        </p:txBody>
      </p:sp>
      <p:sp>
        <p:nvSpPr>
          <p:cNvPr id="12" name="TextBox 11">
            <a:extLst>
              <a:ext uri="{FF2B5EF4-FFF2-40B4-BE49-F238E27FC236}">
                <a16:creationId xmlns:a16="http://schemas.microsoft.com/office/drawing/2014/main" id="{0BD49A13-274A-4D19-9B3F-75215B817F53}"/>
              </a:ext>
            </a:extLst>
          </p:cNvPr>
          <p:cNvSpPr txBox="1"/>
          <p:nvPr/>
        </p:nvSpPr>
        <p:spPr>
          <a:xfrm>
            <a:off x="-1" y="3047270"/>
            <a:ext cx="12192000" cy="461665"/>
          </a:xfrm>
          <a:prstGeom prst="rect">
            <a:avLst/>
          </a:prstGeom>
          <a:noFill/>
        </p:spPr>
        <p:txBody>
          <a:bodyPr wrap="square">
            <a:spAutoFit/>
          </a:bodyPr>
          <a:lstStyle/>
          <a:p>
            <a:pPr algn="ctr"/>
            <a:r>
              <a:rPr lang="en-US" sz="2400" b="1" dirty="0">
                <a:solidFill>
                  <a:srgbClr val="004620"/>
                </a:solidFill>
              </a:rPr>
              <a:t>Solution:</a:t>
            </a:r>
          </a:p>
        </p:txBody>
      </p:sp>
    </p:spTree>
    <p:extLst>
      <p:ext uri="{BB962C8B-B14F-4D97-AF65-F5344CB8AC3E}">
        <p14:creationId xmlns:p14="http://schemas.microsoft.com/office/powerpoint/2010/main" val="3624284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anim calcmode="lin" valueType="num">
                                      <p:cBhvr>
                                        <p:cTn id="8" dur="500" fill="hold"/>
                                        <p:tgtEl>
                                          <p:spTgt spid="10"/>
                                        </p:tgtEl>
                                        <p:attrNameLst>
                                          <p:attrName>ppt_x</p:attrName>
                                        </p:attrNameLst>
                                      </p:cBhvr>
                                      <p:tavLst>
                                        <p:tav tm="0">
                                          <p:val>
                                            <p:strVal val="#ppt_x"/>
                                          </p:val>
                                        </p:tav>
                                        <p:tav tm="100000">
                                          <p:val>
                                            <p:strVal val="#ppt_x"/>
                                          </p:val>
                                        </p:tav>
                                      </p:tavLst>
                                    </p:anim>
                                    <p:anim calcmode="lin" valueType="num">
                                      <p:cBhvr>
                                        <p:cTn id="9" dur="5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wipe(down)">
                                      <p:cBhvr>
                                        <p:cTn id="14" dur="500"/>
                                        <p:tgtEl>
                                          <p:spTgt spid="8"/>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wipe(left)">
                                      <p:cBhvr>
                                        <p:cTn id="19" dur="500"/>
                                        <p:tgtEl>
                                          <p:spTgt spid="12"/>
                                        </p:tgtEl>
                                      </p:cBhvr>
                                    </p:animEffect>
                                  </p:childTnLst>
                                </p:cTn>
                              </p:par>
                            </p:childTnLst>
                          </p:cTn>
                        </p:par>
                      </p:childTnLst>
                    </p:cTn>
                  </p:par>
                  <p:par>
                    <p:cTn id="20" fill="hold">
                      <p:stCondLst>
                        <p:cond delay="indefinite"/>
                      </p:stCondLst>
                      <p:childTnLst>
                        <p:par>
                          <p:cTn id="21" fill="hold">
                            <p:stCondLst>
                              <p:cond delay="0"/>
                            </p:stCondLst>
                            <p:childTnLst>
                              <p:par>
                                <p:cTn id="22" presetID="16" presetClass="entr" presetSubtype="21" fill="hold" grpId="0" nodeType="click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barn(inVertical)">
                                      <p:cBhvr>
                                        <p:cTn id="2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8" grpId="0"/>
      <p:bldP spid="11" grpId="0"/>
      <p:bldP spid="12"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7F4B246-D001-4E7D-A945-C41D4B397BBA}"/>
              </a:ext>
            </a:extLst>
          </p:cNvPr>
          <p:cNvSpPr/>
          <p:nvPr/>
        </p:nvSpPr>
        <p:spPr>
          <a:xfrm>
            <a:off x="0" y="0"/>
            <a:ext cx="12192000" cy="13716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EF3EC0A2-797C-4BB9-A8EF-ED51538FAA17}"/>
              </a:ext>
            </a:extLst>
          </p:cNvPr>
          <p:cNvSpPr/>
          <p:nvPr/>
        </p:nvSpPr>
        <p:spPr>
          <a:xfrm>
            <a:off x="0" y="0"/>
            <a:ext cx="12192000" cy="1106129"/>
          </a:xfrm>
          <a:prstGeom prst="rect">
            <a:avLst/>
          </a:prstGeom>
          <a:solidFill>
            <a:srgbClr val="65FF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6A6FF95B-F782-49A5-A974-A2E83A575CA5}"/>
              </a:ext>
            </a:extLst>
          </p:cNvPr>
          <p:cNvSpPr txBox="1"/>
          <p:nvPr/>
        </p:nvSpPr>
        <p:spPr>
          <a:xfrm>
            <a:off x="646472" y="2998752"/>
            <a:ext cx="4938251" cy="830997"/>
          </a:xfrm>
          <a:prstGeom prst="rect">
            <a:avLst/>
          </a:prstGeom>
          <a:noFill/>
        </p:spPr>
        <p:txBody>
          <a:bodyPr wrap="square" rtlCol="0">
            <a:spAutoFit/>
          </a:bodyPr>
          <a:lstStyle/>
          <a:p>
            <a:pPr lvl="0" algn="ctr">
              <a:defRPr/>
            </a:pPr>
            <a:r>
              <a:rPr lang="en-US" sz="2400" b="1" dirty="0">
                <a:solidFill>
                  <a:prstClr val="black"/>
                </a:solidFill>
              </a:rPr>
              <a:t>Figure 5-4. 8052 On-Chip RAM Address Space</a:t>
            </a:r>
            <a:endPar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C24F1D27-47DD-4932-AC25-7A5E1979C2CB}"/>
              </a:ext>
            </a:extLst>
          </p:cNvPr>
          <p:cNvSpPr/>
          <p:nvPr/>
        </p:nvSpPr>
        <p:spPr>
          <a:xfrm>
            <a:off x="6095999" y="206477"/>
            <a:ext cx="5584724" cy="6415549"/>
          </a:xfrm>
          <a:prstGeom prst="rect">
            <a:avLst/>
          </a:prstGeom>
          <a:solidFill>
            <a:schemeClr val="bg1"/>
          </a:solidFill>
          <a:ln w="28575">
            <a:solidFill>
              <a:srgbClr val="007A37"/>
            </a:solidFill>
          </a:ln>
          <a:effectLst>
            <a:outerShdw blurRad="63500" sx="102000" sy="102000" algn="ctr" rotWithShape="0">
              <a:srgbClr val="007A37">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a:extLst>
              <a:ext uri="{FF2B5EF4-FFF2-40B4-BE49-F238E27FC236}">
                <a16:creationId xmlns:a16="http://schemas.microsoft.com/office/drawing/2014/main" id="{B985D971-C4CC-4EC3-9BB0-474F2E0A35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01913" y="385596"/>
            <a:ext cx="5343615" cy="6088946"/>
          </a:xfrm>
          <a:prstGeom prst="rect">
            <a:avLst/>
          </a:prstGeom>
        </p:spPr>
      </p:pic>
    </p:spTree>
    <p:extLst>
      <p:ext uri="{BB962C8B-B14F-4D97-AF65-F5344CB8AC3E}">
        <p14:creationId xmlns:p14="http://schemas.microsoft.com/office/powerpoint/2010/main" val="2605345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9"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7F4B246-D001-4E7D-A945-C41D4B397BBA}"/>
              </a:ext>
            </a:extLst>
          </p:cNvPr>
          <p:cNvSpPr/>
          <p:nvPr/>
        </p:nvSpPr>
        <p:spPr>
          <a:xfrm>
            <a:off x="0" y="0"/>
            <a:ext cx="12192000" cy="13716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EF3EC0A2-797C-4BB9-A8EF-ED51538FAA17}"/>
              </a:ext>
            </a:extLst>
          </p:cNvPr>
          <p:cNvSpPr/>
          <p:nvPr/>
        </p:nvSpPr>
        <p:spPr>
          <a:xfrm>
            <a:off x="0" y="0"/>
            <a:ext cx="12192000" cy="1106129"/>
          </a:xfrm>
          <a:prstGeom prst="rect">
            <a:avLst/>
          </a:prstGeom>
          <a:solidFill>
            <a:srgbClr val="65FF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6A6FF95B-F782-49A5-A974-A2E83A575CA5}"/>
              </a:ext>
            </a:extLst>
          </p:cNvPr>
          <p:cNvSpPr txBox="1"/>
          <p:nvPr/>
        </p:nvSpPr>
        <p:spPr>
          <a:xfrm>
            <a:off x="948812" y="553064"/>
            <a:ext cx="10294374" cy="461665"/>
          </a:xfrm>
          <a:prstGeom prst="rect">
            <a:avLst/>
          </a:prstGeom>
          <a:noFill/>
        </p:spPr>
        <p:txBody>
          <a:bodyPr wrap="square" rtlCol="0">
            <a:spAutoFit/>
          </a:bodyPr>
          <a:lstStyle/>
          <a:p>
            <a:pPr lvl="0">
              <a:defRPr/>
            </a:pPr>
            <a:r>
              <a:rPr lang="en-US" sz="2400" b="1" dirty="0">
                <a:solidFill>
                  <a:prstClr val="black"/>
                </a:solidFill>
              </a:rPr>
              <a:t>Example 5-26</a:t>
            </a:r>
            <a:endPar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A56A04F2-CDEB-443E-AED3-1D0BF2A72BA5}"/>
              </a:ext>
            </a:extLst>
          </p:cNvPr>
          <p:cNvSpPr txBox="1"/>
          <p:nvPr/>
        </p:nvSpPr>
        <p:spPr>
          <a:xfrm>
            <a:off x="948809" y="1493855"/>
            <a:ext cx="10967887" cy="461665"/>
          </a:xfrm>
          <a:prstGeom prst="rect">
            <a:avLst/>
          </a:prstGeom>
          <a:noFill/>
        </p:spPr>
        <p:txBody>
          <a:bodyPr wrap="square">
            <a:spAutoFit/>
          </a:bodyPr>
          <a:lstStyle/>
          <a:p>
            <a:r>
              <a:rPr lang="en-US" sz="2400" b="1" dirty="0"/>
              <a:t>Write a program for the 8052 to put 55H into the upper RAM locations of 90 - 99H.</a:t>
            </a:r>
          </a:p>
        </p:txBody>
      </p:sp>
      <p:sp>
        <p:nvSpPr>
          <p:cNvPr id="11" name="TextBox 10">
            <a:extLst>
              <a:ext uri="{FF2B5EF4-FFF2-40B4-BE49-F238E27FC236}">
                <a16:creationId xmlns:a16="http://schemas.microsoft.com/office/drawing/2014/main" id="{589970B7-2AE8-4CED-80FC-31F24CF2060B}"/>
              </a:ext>
            </a:extLst>
          </p:cNvPr>
          <p:cNvSpPr txBox="1"/>
          <p:nvPr/>
        </p:nvSpPr>
        <p:spPr>
          <a:xfrm>
            <a:off x="948809" y="2417185"/>
            <a:ext cx="11484081" cy="4154984"/>
          </a:xfrm>
          <a:prstGeom prst="rect">
            <a:avLst/>
          </a:prstGeom>
          <a:noFill/>
        </p:spPr>
        <p:txBody>
          <a:bodyPr wrap="square">
            <a:spAutoFit/>
          </a:bodyPr>
          <a:lstStyle/>
          <a:p>
            <a:r>
              <a:rPr lang="en-US" sz="2200" b="1" dirty="0">
                <a:solidFill>
                  <a:srgbClr val="004620"/>
                </a:solidFill>
                <a:latin typeface="Courier New" panose="02070309020205020404" pitchFamily="49" charset="0"/>
                <a:cs typeface="Courier New" panose="02070309020205020404" pitchFamily="49" charset="0"/>
              </a:rPr>
              <a:t>	ORG	 0	</a:t>
            </a:r>
          </a:p>
          <a:p>
            <a:r>
              <a:rPr lang="en-US" sz="2200" b="1" dirty="0">
                <a:solidFill>
                  <a:srgbClr val="004620"/>
                </a:solidFill>
                <a:latin typeface="Courier New" panose="02070309020205020404" pitchFamily="49" charset="0"/>
                <a:cs typeface="Courier New" panose="02070309020205020404" pitchFamily="49" charset="0"/>
              </a:rPr>
              <a:t>	MOV	 A,#55H</a:t>
            </a:r>
          </a:p>
          <a:p>
            <a:r>
              <a:rPr lang="en-US" sz="2200" b="1" dirty="0">
                <a:solidFill>
                  <a:srgbClr val="004620"/>
                </a:solidFill>
                <a:latin typeface="Courier New" panose="02070309020205020404" pitchFamily="49" charset="0"/>
                <a:cs typeface="Courier New" panose="02070309020205020404" pitchFamily="49" charset="0"/>
              </a:rPr>
              <a:t>	MOV	 R2,#10	</a:t>
            </a:r>
          </a:p>
          <a:p>
            <a:r>
              <a:rPr lang="en-US" sz="2200" b="1" dirty="0">
                <a:solidFill>
                  <a:srgbClr val="004620"/>
                </a:solidFill>
                <a:latin typeface="Courier New" panose="02070309020205020404" pitchFamily="49" charset="0"/>
                <a:cs typeface="Courier New" panose="02070309020205020404" pitchFamily="49" charset="0"/>
              </a:rPr>
              <a:t>	MOV	 R0,#90H	;access the upper 128 bytes of on-chip RAM</a:t>
            </a:r>
          </a:p>
          <a:p>
            <a:r>
              <a:rPr lang="en-US" sz="2200" b="1" dirty="0">
                <a:solidFill>
                  <a:srgbClr val="004620"/>
                </a:solidFill>
                <a:latin typeface="Courier New" panose="02070309020205020404" pitchFamily="49" charset="0"/>
                <a:cs typeface="Courier New" panose="02070309020205020404" pitchFamily="49" charset="0"/>
              </a:rPr>
              <a:t>BACK:MOV	 @R0,A	;use indirect addressing mode</a:t>
            </a:r>
          </a:p>
          <a:p>
            <a:r>
              <a:rPr lang="en-US" sz="2200" b="1" dirty="0">
                <a:solidFill>
                  <a:srgbClr val="004620"/>
                </a:solidFill>
                <a:latin typeface="Courier New" panose="02070309020205020404" pitchFamily="49" charset="0"/>
                <a:cs typeface="Courier New" panose="02070309020205020404" pitchFamily="49" charset="0"/>
              </a:rPr>
              <a:t>	INC	 R0	</a:t>
            </a:r>
          </a:p>
          <a:p>
            <a:r>
              <a:rPr lang="en-US" sz="2200" b="1" dirty="0">
                <a:solidFill>
                  <a:srgbClr val="004620"/>
                </a:solidFill>
                <a:latin typeface="Courier New" panose="02070309020205020404" pitchFamily="49" charset="0"/>
                <a:cs typeface="Courier New" panose="02070309020205020404" pitchFamily="49" charset="0"/>
              </a:rPr>
              <a:t>	DJNZ	 R2,BACK	;repeat for all locations</a:t>
            </a:r>
          </a:p>
          <a:p>
            <a:r>
              <a:rPr lang="en-US" sz="2200" b="1" dirty="0">
                <a:solidFill>
                  <a:srgbClr val="004620"/>
                </a:solidFill>
                <a:latin typeface="Courier New" panose="02070309020205020404" pitchFamily="49" charset="0"/>
                <a:cs typeface="Courier New" panose="02070309020205020404" pitchFamily="49" charset="0"/>
              </a:rPr>
              <a:t>	SJMP	 $		;stay here</a:t>
            </a:r>
          </a:p>
          <a:p>
            <a:r>
              <a:rPr lang="en-US" sz="2200" b="1" dirty="0">
                <a:solidFill>
                  <a:srgbClr val="004620"/>
                </a:solidFill>
                <a:latin typeface="Courier New" panose="02070309020205020404" pitchFamily="49" charset="0"/>
                <a:cs typeface="Courier New" panose="02070309020205020404" pitchFamily="49" charset="0"/>
              </a:rPr>
              <a:t>	END</a:t>
            </a:r>
          </a:p>
          <a:p>
            <a:r>
              <a:rPr lang="en-US" sz="2200" b="1" dirty="0">
                <a:solidFill>
                  <a:srgbClr val="004620"/>
                </a:solidFill>
                <a:latin typeface="Courier New" panose="02070309020205020404" pitchFamily="49" charset="0"/>
                <a:cs typeface="Courier New" panose="02070309020205020404" pitchFamily="49" charset="0"/>
              </a:rPr>
              <a:t>Run the above program on your simulator and examine the upper memory to see the result.  (See Figures 5-5 and 5-6 for screen shots.)</a:t>
            </a:r>
            <a:endParaRPr lang="en-US" sz="2200" b="1" dirty="0">
              <a:solidFill>
                <a:srgbClr val="004620"/>
              </a:solidFill>
              <a:cs typeface="Courier New" panose="02070309020205020404" pitchFamily="49" charset="0"/>
            </a:endParaRPr>
          </a:p>
        </p:txBody>
      </p:sp>
      <p:sp>
        <p:nvSpPr>
          <p:cNvPr id="12" name="TextBox 11">
            <a:extLst>
              <a:ext uri="{FF2B5EF4-FFF2-40B4-BE49-F238E27FC236}">
                <a16:creationId xmlns:a16="http://schemas.microsoft.com/office/drawing/2014/main" id="{0BD49A13-274A-4D19-9B3F-75215B817F53}"/>
              </a:ext>
            </a:extLst>
          </p:cNvPr>
          <p:cNvSpPr txBox="1"/>
          <p:nvPr/>
        </p:nvSpPr>
        <p:spPr>
          <a:xfrm>
            <a:off x="0" y="1955520"/>
            <a:ext cx="12192000" cy="461665"/>
          </a:xfrm>
          <a:prstGeom prst="rect">
            <a:avLst/>
          </a:prstGeom>
          <a:noFill/>
        </p:spPr>
        <p:txBody>
          <a:bodyPr wrap="square">
            <a:spAutoFit/>
          </a:bodyPr>
          <a:lstStyle/>
          <a:p>
            <a:pPr algn="ctr"/>
            <a:r>
              <a:rPr lang="en-US" sz="2400" b="1" dirty="0">
                <a:solidFill>
                  <a:srgbClr val="004620"/>
                </a:solidFill>
              </a:rPr>
              <a:t>Solution:</a:t>
            </a:r>
          </a:p>
        </p:txBody>
      </p:sp>
    </p:spTree>
    <p:extLst>
      <p:ext uri="{BB962C8B-B14F-4D97-AF65-F5344CB8AC3E}">
        <p14:creationId xmlns:p14="http://schemas.microsoft.com/office/powerpoint/2010/main" val="1868921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anim calcmode="lin" valueType="num">
                                      <p:cBhvr>
                                        <p:cTn id="8" dur="500" fill="hold"/>
                                        <p:tgtEl>
                                          <p:spTgt spid="10"/>
                                        </p:tgtEl>
                                        <p:attrNameLst>
                                          <p:attrName>ppt_x</p:attrName>
                                        </p:attrNameLst>
                                      </p:cBhvr>
                                      <p:tavLst>
                                        <p:tav tm="0">
                                          <p:val>
                                            <p:strVal val="#ppt_x"/>
                                          </p:val>
                                        </p:tav>
                                        <p:tav tm="100000">
                                          <p:val>
                                            <p:strVal val="#ppt_x"/>
                                          </p:val>
                                        </p:tav>
                                      </p:tavLst>
                                    </p:anim>
                                    <p:anim calcmode="lin" valueType="num">
                                      <p:cBhvr>
                                        <p:cTn id="9" dur="5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wipe(down)">
                                      <p:cBhvr>
                                        <p:cTn id="14" dur="500"/>
                                        <p:tgtEl>
                                          <p:spTgt spid="8"/>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wipe(left)">
                                      <p:cBhvr>
                                        <p:cTn id="19" dur="500"/>
                                        <p:tgtEl>
                                          <p:spTgt spid="12"/>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1" fill="hold" grpId="0" nodeType="click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wipe(up)">
                                      <p:cBhvr>
                                        <p:cTn id="2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8" grpId="0"/>
      <p:bldP spid="11" grpId="0"/>
      <p:bldP spid="12"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7F4B246-D001-4E7D-A945-C41D4B397BBA}"/>
              </a:ext>
            </a:extLst>
          </p:cNvPr>
          <p:cNvSpPr/>
          <p:nvPr/>
        </p:nvSpPr>
        <p:spPr>
          <a:xfrm>
            <a:off x="0" y="0"/>
            <a:ext cx="12192000" cy="13716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EF3EC0A2-797C-4BB9-A8EF-ED51538FAA17}"/>
              </a:ext>
            </a:extLst>
          </p:cNvPr>
          <p:cNvSpPr/>
          <p:nvPr/>
        </p:nvSpPr>
        <p:spPr>
          <a:xfrm>
            <a:off x="0" y="0"/>
            <a:ext cx="12192000" cy="1106129"/>
          </a:xfrm>
          <a:prstGeom prst="rect">
            <a:avLst/>
          </a:prstGeom>
          <a:solidFill>
            <a:srgbClr val="65FF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6A6FF95B-F782-49A5-A974-A2E83A575CA5}"/>
              </a:ext>
            </a:extLst>
          </p:cNvPr>
          <p:cNvSpPr txBox="1"/>
          <p:nvPr/>
        </p:nvSpPr>
        <p:spPr>
          <a:xfrm>
            <a:off x="948812" y="553064"/>
            <a:ext cx="10294374" cy="461665"/>
          </a:xfrm>
          <a:prstGeom prst="rect">
            <a:avLst/>
          </a:prstGeom>
          <a:noFill/>
        </p:spPr>
        <p:txBody>
          <a:bodyPr wrap="square" rtlCol="0">
            <a:spAutoFit/>
          </a:bodyPr>
          <a:lstStyle/>
          <a:p>
            <a:pPr lvl="0">
              <a:defRPr/>
            </a:pPr>
            <a:r>
              <a:rPr lang="en-US" sz="2400" b="1" dirty="0">
                <a:solidFill>
                  <a:prstClr val="black"/>
                </a:solidFill>
              </a:rPr>
              <a:t>Example 5-27</a:t>
            </a:r>
            <a:endPar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A56A04F2-CDEB-443E-AED3-1D0BF2A72BA5}"/>
              </a:ext>
            </a:extLst>
          </p:cNvPr>
          <p:cNvSpPr txBox="1"/>
          <p:nvPr/>
        </p:nvSpPr>
        <p:spPr>
          <a:xfrm>
            <a:off x="948810" y="1505383"/>
            <a:ext cx="10835152" cy="646331"/>
          </a:xfrm>
          <a:prstGeom prst="rect">
            <a:avLst/>
          </a:prstGeom>
          <a:noFill/>
        </p:spPr>
        <p:txBody>
          <a:bodyPr wrap="square">
            <a:spAutoFit/>
          </a:bodyPr>
          <a:lstStyle/>
          <a:p>
            <a:r>
              <a:rPr lang="en-US" b="1" dirty="0"/>
              <a:t>Assume that the on-chip ROM has a message.  Write a program to copy it from code space into the upper memory space starting at address 80H.  Also, as you place a byte in upper RAM, give a copy to P0.</a:t>
            </a:r>
          </a:p>
        </p:txBody>
      </p:sp>
      <p:sp>
        <p:nvSpPr>
          <p:cNvPr id="11" name="TextBox 10">
            <a:extLst>
              <a:ext uri="{FF2B5EF4-FFF2-40B4-BE49-F238E27FC236}">
                <a16:creationId xmlns:a16="http://schemas.microsoft.com/office/drawing/2014/main" id="{589970B7-2AE8-4CED-80FC-31F24CF2060B}"/>
              </a:ext>
            </a:extLst>
          </p:cNvPr>
          <p:cNvSpPr txBox="1"/>
          <p:nvPr/>
        </p:nvSpPr>
        <p:spPr>
          <a:xfrm>
            <a:off x="948809" y="2417185"/>
            <a:ext cx="11484081" cy="4524315"/>
          </a:xfrm>
          <a:prstGeom prst="rect">
            <a:avLst/>
          </a:prstGeom>
          <a:noFill/>
        </p:spPr>
        <p:txBody>
          <a:bodyPr wrap="square">
            <a:spAutoFit/>
          </a:bodyPr>
          <a:lstStyle/>
          <a:p>
            <a:r>
              <a:rPr lang="en-US" b="1" dirty="0">
                <a:solidFill>
                  <a:srgbClr val="004620"/>
                </a:solidFill>
                <a:latin typeface="Courier New" panose="02070309020205020404" pitchFamily="49" charset="0"/>
                <a:cs typeface="Courier New" panose="02070309020205020404" pitchFamily="49" charset="0"/>
              </a:rPr>
              <a:t>	ORG	 0</a:t>
            </a:r>
          </a:p>
          <a:p>
            <a:r>
              <a:rPr lang="en-US" b="1" dirty="0">
                <a:solidFill>
                  <a:srgbClr val="004620"/>
                </a:solidFill>
                <a:latin typeface="Courier New" panose="02070309020205020404" pitchFamily="49" charset="0"/>
                <a:cs typeface="Courier New" panose="02070309020205020404" pitchFamily="49" charset="0"/>
              </a:rPr>
              <a:t>	MOV	 DPTR,#MYDATA</a:t>
            </a:r>
          </a:p>
          <a:p>
            <a:r>
              <a:rPr lang="en-US" b="1" dirty="0">
                <a:solidFill>
                  <a:srgbClr val="004620"/>
                </a:solidFill>
                <a:latin typeface="Courier New" panose="02070309020205020404" pitchFamily="49" charset="0"/>
                <a:cs typeface="Courier New" panose="02070309020205020404" pitchFamily="49" charset="0"/>
              </a:rPr>
              <a:t>	MOV	 R1,#80H	;access the upper 128 bytes of on-chip RAM</a:t>
            </a:r>
          </a:p>
          <a:p>
            <a:r>
              <a:rPr lang="en-US" b="1" dirty="0">
                <a:solidFill>
                  <a:srgbClr val="004620"/>
                </a:solidFill>
                <a:latin typeface="Courier New" panose="02070309020205020404" pitchFamily="49" charset="0"/>
                <a:cs typeface="Courier New" panose="02070309020205020404" pitchFamily="49" charset="0"/>
              </a:rPr>
              <a:t>B1:	CLR	 A	   </a:t>
            </a:r>
          </a:p>
          <a:p>
            <a:r>
              <a:rPr lang="en-US" b="1" dirty="0">
                <a:solidFill>
                  <a:srgbClr val="004620"/>
                </a:solidFill>
                <a:latin typeface="Courier New" panose="02070309020205020404" pitchFamily="49" charset="0"/>
                <a:cs typeface="Courier New" panose="02070309020205020404" pitchFamily="49" charset="0"/>
              </a:rPr>
              <a:t>	MOVC	 A,@A+DPTR	;copy from code ROM space</a:t>
            </a:r>
          </a:p>
          <a:p>
            <a:r>
              <a:rPr lang="en-US" b="1" dirty="0">
                <a:solidFill>
                  <a:srgbClr val="004620"/>
                </a:solidFill>
                <a:latin typeface="Courier New" panose="02070309020205020404" pitchFamily="49" charset="0"/>
                <a:cs typeface="Courier New" panose="02070309020205020404" pitchFamily="49" charset="0"/>
              </a:rPr>
              <a:t>	MOV	 @R1,A		;store in upper RAM space</a:t>
            </a:r>
          </a:p>
          <a:p>
            <a:r>
              <a:rPr lang="en-US" b="1" dirty="0">
                <a:solidFill>
                  <a:srgbClr val="004620"/>
                </a:solidFill>
                <a:latin typeface="Courier New" panose="02070309020205020404" pitchFamily="49" charset="0"/>
                <a:cs typeface="Courier New" panose="02070309020205020404" pitchFamily="49" charset="0"/>
              </a:rPr>
              <a:t>	MOV	 P0,A		;give a copy to P0</a:t>
            </a:r>
          </a:p>
          <a:p>
            <a:r>
              <a:rPr lang="en-US" b="1" dirty="0">
                <a:solidFill>
                  <a:srgbClr val="004620"/>
                </a:solidFill>
                <a:latin typeface="Courier New" panose="02070309020205020404" pitchFamily="49" charset="0"/>
                <a:cs typeface="Courier New" panose="02070309020205020404" pitchFamily="49" charset="0"/>
              </a:rPr>
              <a:t>	JZ	 EXIT		;exit if last byte	</a:t>
            </a:r>
          </a:p>
          <a:p>
            <a:r>
              <a:rPr lang="en-US" b="1" dirty="0">
                <a:solidFill>
                  <a:srgbClr val="004620"/>
                </a:solidFill>
                <a:latin typeface="Courier New" panose="02070309020205020404" pitchFamily="49" charset="0"/>
                <a:cs typeface="Courier New" panose="02070309020205020404" pitchFamily="49" charset="0"/>
              </a:rPr>
              <a:t>	INC	 DPTR		;increment DPTR</a:t>
            </a:r>
          </a:p>
          <a:p>
            <a:r>
              <a:rPr lang="en-US" b="1" dirty="0">
                <a:solidFill>
                  <a:srgbClr val="004620"/>
                </a:solidFill>
                <a:latin typeface="Courier New" panose="02070309020205020404" pitchFamily="49" charset="0"/>
                <a:cs typeface="Courier New" panose="02070309020205020404" pitchFamily="49" charset="0"/>
              </a:rPr>
              <a:t>	INC	 R1		;increment R1</a:t>
            </a:r>
          </a:p>
          <a:p>
            <a:r>
              <a:rPr lang="en-US" b="1" dirty="0">
                <a:solidFill>
                  <a:srgbClr val="004620"/>
                </a:solidFill>
                <a:latin typeface="Courier New" panose="02070309020205020404" pitchFamily="49" charset="0"/>
                <a:cs typeface="Courier New" panose="02070309020205020404" pitchFamily="49" charset="0"/>
              </a:rPr>
              <a:t>	SJMP	 B1		;repeat until the last byte</a:t>
            </a:r>
          </a:p>
          <a:p>
            <a:r>
              <a:rPr lang="en-US" b="1" dirty="0">
                <a:solidFill>
                  <a:srgbClr val="004620"/>
                </a:solidFill>
                <a:latin typeface="Courier New" panose="02070309020205020404" pitchFamily="49" charset="0"/>
                <a:cs typeface="Courier New" panose="02070309020205020404" pitchFamily="49" charset="0"/>
              </a:rPr>
              <a:t>EXIT:	SJMP	 $		;stay here when finished</a:t>
            </a:r>
          </a:p>
          <a:p>
            <a:r>
              <a:rPr lang="en-US" b="1" dirty="0">
                <a:solidFill>
                  <a:srgbClr val="004620"/>
                </a:solidFill>
                <a:latin typeface="Courier New" panose="02070309020205020404" pitchFamily="49" charset="0"/>
                <a:cs typeface="Courier New" panose="02070309020205020404" pitchFamily="49" charset="0"/>
              </a:rPr>
              <a:t>;-----------	</a:t>
            </a:r>
          </a:p>
          <a:p>
            <a:r>
              <a:rPr lang="en-US" b="1" dirty="0">
                <a:solidFill>
                  <a:srgbClr val="004620"/>
                </a:solidFill>
                <a:latin typeface="Courier New" panose="02070309020205020404" pitchFamily="49" charset="0"/>
                <a:cs typeface="Courier New" panose="02070309020205020404" pitchFamily="49" charset="0"/>
              </a:rPr>
              <a:t>	ORG	 300H	</a:t>
            </a:r>
          </a:p>
          <a:p>
            <a:r>
              <a:rPr lang="en-US" b="1" dirty="0">
                <a:solidFill>
                  <a:srgbClr val="004620"/>
                </a:solidFill>
                <a:latin typeface="Courier New" panose="02070309020205020404" pitchFamily="49" charset="0"/>
                <a:cs typeface="Courier New" panose="02070309020205020404" pitchFamily="49" charset="0"/>
              </a:rPr>
              <a:t>MYDATA: DB "The Promise of World Peace",0</a:t>
            </a:r>
          </a:p>
          <a:p>
            <a:r>
              <a:rPr lang="en-US" b="1" dirty="0">
                <a:solidFill>
                  <a:srgbClr val="004620"/>
                </a:solidFill>
                <a:latin typeface="Courier New" panose="02070309020205020404" pitchFamily="49" charset="0"/>
                <a:cs typeface="Courier New" panose="02070309020205020404" pitchFamily="49" charset="0"/>
              </a:rPr>
              <a:t>	END	</a:t>
            </a:r>
          </a:p>
        </p:txBody>
      </p:sp>
      <p:sp>
        <p:nvSpPr>
          <p:cNvPr id="12" name="TextBox 11">
            <a:extLst>
              <a:ext uri="{FF2B5EF4-FFF2-40B4-BE49-F238E27FC236}">
                <a16:creationId xmlns:a16="http://schemas.microsoft.com/office/drawing/2014/main" id="{0BD49A13-274A-4D19-9B3F-75215B817F53}"/>
              </a:ext>
            </a:extLst>
          </p:cNvPr>
          <p:cNvSpPr txBox="1"/>
          <p:nvPr/>
        </p:nvSpPr>
        <p:spPr>
          <a:xfrm>
            <a:off x="0" y="2151714"/>
            <a:ext cx="12192000" cy="461665"/>
          </a:xfrm>
          <a:prstGeom prst="rect">
            <a:avLst/>
          </a:prstGeom>
          <a:noFill/>
        </p:spPr>
        <p:txBody>
          <a:bodyPr wrap="square">
            <a:spAutoFit/>
          </a:bodyPr>
          <a:lstStyle/>
          <a:p>
            <a:pPr algn="ctr"/>
            <a:r>
              <a:rPr lang="en-US" sz="2400" b="1" dirty="0">
                <a:solidFill>
                  <a:srgbClr val="004620"/>
                </a:solidFill>
              </a:rPr>
              <a:t>Solution:</a:t>
            </a:r>
          </a:p>
        </p:txBody>
      </p:sp>
    </p:spTree>
    <p:extLst>
      <p:ext uri="{BB962C8B-B14F-4D97-AF65-F5344CB8AC3E}">
        <p14:creationId xmlns:p14="http://schemas.microsoft.com/office/powerpoint/2010/main" val="2525605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anim calcmode="lin" valueType="num">
                                      <p:cBhvr>
                                        <p:cTn id="8" dur="500" fill="hold"/>
                                        <p:tgtEl>
                                          <p:spTgt spid="10"/>
                                        </p:tgtEl>
                                        <p:attrNameLst>
                                          <p:attrName>ppt_x</p:attrName>
                                        </p:attrNameLst>
                                      </p:cBhvr>
                                      <p:tavLst>
                                        <p:tav tm="0">
                                          <p:val>
                                            <p:strVal val="#ppt_x"/>
                                          </p:val>
                                        </p:tav>
                                        <p:tav tm="100000">
                                          <p:val>
                                            <p:strVal val="#ppt_x"/>
                                          </p:val>
                                        </p:tav>
                                      </p:tavLst>
                                    </p:anim>
                                    <p:anim calcmode="lin" valueType="num">
                                      <p:cBhvr>
                                        <p:cTn id="9" dur="5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wipe(down)">
                                      <p:cBhvr>
                                        <p:cTn id="14" dur="500"/>
                                        <p:tgtEl>
                                          <p:spTgt spid="8"/>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wipe(left)">
                                      <p:cBhvr>
                                        <p:cTn id="19" dur="500"/>
                                        <p:tgtEl>
                                          <p:spTgt spid="12"/>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grpId="0" nodeType="click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wipe(down)">
                                      <p:cBhvr>
                                        <p:cTn id="2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8" grpId="0"/>
      <p:bldP spid="11" grpId="0"/>
      <p:bldP spid="12"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7F4B246-D001-4E7D-A945-C41D4B397BBA}"/>
              </a:ext>
            </a:extLst>
          </p:cNvPr>
          <p:cNvSpPr/>
          <p:nvPr/>
        </p:nvSpPr>
        <p:spPr>
          <a:xfrm>
            <a:off x="0" y="0"/>
            <a:ext cx="12192000" cy="13716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EF3EC0A2-797C-4BB9-A8EF-ED51538FAA17}"/>
              </a:ext>
            </a:extLst>
          </p:cNvPr>
          <p:cNvSpPr/>
          <p:nvPr/>
        </p:nvSpPr>
        <p:spPr>
          <a:xfrm>
            <a:off x="0" y="0"/>
            <a:ext cx="12192000" cy="1106129"/>
          </a:xfrm>
          <a:prstGeom prst="rect">
            <a:avLst/>
          </a:prstGeom>
          <a:solidFill>
            <a:srgbClr val="65FF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6A6FF95B-F782-49A5-A974-A2E83A575CA5}"/>
              </a:ext>
            </a:extLst>
          </p:cNvPr>
          <p:cNvSpPr txBox="1"/>
          <p:nvPr/>
        </p:nvSpPr>
        <p:spPr>
          <a:xfrm>
            <a:off x="948812" y="553064"/>
            <a:ext cx="10294374" cy="461665"/>
          </a:xfrm>
          <a:prstGeom prst="rect">
            <a:avLst/>
          </a:prstGeom>
          <a:noFill/>
        </p:spPr>
        <p:txBody>
          <a:bodyPr wrap="square" rtlCol="0">
            <a:spAutoFit/>
          </a:bodyPr>
          <a:lstStyle/>
          <a:p>
            <a:pPr lvl="0">
              <a:defRPr/>
            </a:pPr>
            <a:r>
              <a:rPr lang="en-US" sz="2400" b="1" dirty="0">
                <a:solidFill>
                  <a:prstClr val="black"/>
                </a:solidFill>
              </a:rPr>
              <a:t>Figure 5-5. Franklin Software’s ProView Upper Memory for the 8052</a:t>
            </a:r>
            <a:endPar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FE81EB8E-622A-4586-A9C6-E7132D4FAE1E}"/>
              </a:ext>
            </a:extLst>
          </p:cNvPr>
          <p:cNvSpPr/>
          <p:nvPr/>
        </p:nvSpPr>
        <p:spPr>
          <a:xfrm>
            <a:off x="2625213" y="1567793"/>
            <a:ext cx="6813755" cy="4962833"/>
          </a:xfrm>
          <a:prstGeom prst="rect">
            <a:avLst/>
          </a:prstGeom>
          <a:solidFill>
            <a:schemeClr val="bg1"/>
          </a:solidFill>
          <a:ln w="28575">
            <a:solidFill>
              <a:srgbClr val="007A37"/>
            </a:solidFill>
          </a:ln>
          <a:effectLst>
            <a:outerShdw blurRad="63500" sx="102000" sy="102000" algn="ctr" rotWithShape="0">
              <a:srgbClr val="007A37">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a:extLst>
              <a:ext uri="{FF2B5EF4-FFF2-40B4-BE49-F238E27FC236}">
                <a16:creationId xmlns:a16="http://schemas.microsoft.com/office/drawing/2014/main" id="{4CB235A7-D360-4A88-8FDE-4A0750F2D1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06545" y="1692200"/>
            <a:ext cx="5778905" cy="4714018"/>
          </a:xfrm>
          <a:prstGeom prst="rect">
            <a:avLst/>
          </a:prstGeom>
        </p:spPr>
      </p:pic>
    </p:spTree>
    <p:extLst>
      <p:ext uri="{BB962C8B-B14F-4D97-AF65-F5344CB8AC3E}">
        <p14:creationId xmlns:p14="http://schemas.microsoft.com/office/powerpoint/2010/main" val="1327017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anim calcmode="lin" valueType="num">
                                      <p:cBhvr>
                                        <p:cTn id="8" dur="500" fill="hold"/>
                                        <p:tgtEl>
                                          <p:spTgt spid="10"/>
                                        </p:tgtEl>
                                        <p:attrNameLst>
                                          <p:attrName>ppt_x</p:attrName>
                                        </p:attrNameLst>
                                      </p:cBhvr>
                                      <p:tavLst>
                                        <p:tav tm="0">
                                          <p:val>
                                            <p:strVal val="#ppt_x"/>
                                          </p:val>
                                        </p:tav>
                                        <p:tav tm="100000">
                                          <p:val>
                                            <p:strVal val="#ppt_x"/>
                                          </p:val>
                                        </p:tav>
                                      </p:tavLst>
                                    </p:anim>
                                    <p:anim calcmode="lin" valueType="num">
                                      <p:cBhvr>
                                        <p:cTn id="9" dur="5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4" presetClass="entr" presetSubtype="10" fill="hold" grpId="0"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randombar(horizontal)">
                                      <p:cBhvr>
                                        <p:cTn id="14" dur="500"/>
                                        <p:tgtEl>
                                          <p:spTgt spid="9"/>
                                        </p:tgtEl>
                                      </p:cBhvr>
                                    </p:animEffect>
                                  </p:childTnLst>
                                </p:cTn>
                              </p:par>
                              <p:par>
                                <p:cTn id="15" presetID="14" presetClass="entr" presetSubtype="1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randombar(horizontal)">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9"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7F4B246-D001-4E7D-A945-C41D4B397BBA}"/>
              </a:ext>
            </a:extLst>
          </p:cNvPr>
          <p:cNvSpPr/>
          <p:nvPr/>
        </p:nvSpPr>
        <p:spPr>
          <a:xfrm>
            <a:off x="0" y="0"/>
            <a:ext cx="12192000" cy="13716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EF3EC0A2-797C-4BB9-A8EF-ED51538FAA17}"/>
              </a:ext>
            </a:extLst>
          </p:cNvPr>
          <p:cNvSpPr/>
          <p:nvPr/>
        </p:nvSpPr>
        <p:spPr>
          <a:xfrm>
            <a:off x="0" y="0"/>
            <a:ext cx="12192000" cy="1106129"/>
          </a:xfrm>
          <a:prstGeom prst="rect">
            <a:avLst/>
          </a:prstGeom>
          <a:solidFill>
            <a:srgbClr val="65FF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6A6FF95B-F782-49A5-A974-A2E83A575CA5}"/>
              </a:ext>
            </a:extLst>
          </p:cNvPr>
          <p:cNvSpPr txBox="1"/>
          <p:nvPr/>
        </p:nvSpPr>
        <p:spPr>
          <a:xfrm>
            <a:off x="948812" y="553064"/>
            <a:ext cx="10294374" cy="461665"/>
          </a:xfrm>
          <a:prstGeom prst="rect">
            <a:avLst/>
          </a:prstGeom>
          <a:noFill/>
        </p:spPr>
        <p:txBody>
          <a:bodyPr wrap="square" rtlCol="0">
            <a:spAutoFit/>
          </a:bodyPr>
          <a:lstStyle/>
          <a:p>
            <a:pPr lvl="0">
              <a:defRPr/>
            </a:pPr>
            <a:r>
              <a:rPr lang="en-US" sz="2400" b="1" dirty="0">
                <a:solidFill>
                  <a:prstClr val="black"/>
                </a:solidFill>
              </a:rPr>
              <a:t>Figure 5-6. Keil’s µVision Upper Memory for the 8052</a:t>
            </a:r>
            <a:endPar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FE81EB8E-622A-4586-A9C6-E7132D4FAE1E}"/>
              </a:ext>
            </a:extLst>
          </p:cNvPr>
          <p:cNvSpPr/>
          <p:nvPr/>
        </p:nvSpPr>
        <p:spPr>
          <a:xfrm>
            <a:off x="2625213" y="1567793"/>
            <a:ext cx="6813755" cy="4962833"/>
          </a:xfrm>
          <a:prstGeom prst="rect">
            <a:avLst/>
          </a:prstGeom>
          <a:solidFill>
            <a:schemeClr val="bg1"/>
          </a:solidFill>
          <a:ln w="28575">
            <a:solidFill>
              <a:srgbClr val="007A37"/>
            </a:solidFill>
          </a:ln>
          <a:effectLst>
            <a:outerShdw blurRad="63500" sx="102000" sy="102000" algn="ctr" rotWithShape="0">
              <a:srgbClr val="007A37">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a:extLst>
              <a:ext uri="{FF2B5EF4-FFF2-40B4-BE49-F238E27FC236}">
                <a16:creationId xmlns:a16="http://schemas.microsoft.com/office/drawing/2014/main" id="{00CAA92D-DE78-4956-AA71-5B448EB713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94703" y="1637071"/>
            <a:ext cx="5874774" cy="4799920"/>
          </a:xfrm>
          <a:prstGeom prst="rect">
            <a:avLst/>
          </a:prstGeom>
        </p:spPr>
      </p:pic>
    </p:spTree>
    <p:extLst>
      <p:ext uri="{BB962C8B-B14F-4D97-AF65-F5344CB8AC3E}">
        <p14:creationId xmlns:p14="http://schemas.microsoft.com/office/powerpoint/2010/main" val="3327995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anim calcmode="lin" valueType="num">
                                      <p:cBhvr>
                                        <p:cTn id="8" dur="500" fill="hold"/>
                                        <p:tgtEl>
                                          <p:spTgt spid="10"/>
                                        </p:tgtEl>
                                        <p:attrNameLst>
                                          <p:attrName>ppt_x</p:attrName>
                                        </p:attrNameLst>
                                      </p:cBhvr>
                                      <p:tavLst>
                                        <p:tav tm="0">
                                          <p:val>
                                            <p:strVal val="#ppt_x"/>
                                          </p:val>
                                        </p:tav>
                                        <p:tav tm="100000">
                                          <p:val>
                                            <p:strVal val="#ppt_x"/>
                                          </p:val>
                                        </p:tav>
                                      </p:tavLst>
                                    </p:anim>
                                    <p:anim calcmode="lin" valueType="num">
                                      <p:cBhvr>
                                        <p:cTn id="9" dur="5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4" presetClass="entr" presetSubtype="5"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randombar(vertical)">
                                      <p:cBhvr>
                                        <p:cTn id="14" dur="500"/>
                                        <p:tgtEl>
                                          <p:spTgt spid="4"/>
                                        </p:tgtEl>
                                      </p:cBhvr>
                                    </p:animEffect>
                                  </p:childTnLst>
                                </p:cTn>
                              </p:par>
                              <p:par>
                                <p:cTn id="15" presetID="14" presetClass="entr" presetSubtype="5"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randombar(vertical)">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9"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7F4B246-D001-4E7D-A945-C41D4B397BBA}"/>
              </a:ext>
            </a:extLst>
          </p:cNvPr>
          <p:cNvSpPr/>
          <p:nvPr/>
        </p:nvSpPr>
        <p:spPr>
          <a:xfrm>
            <a:off x="0" y="0"/>
            <a:ext cx="12192000" cy="13716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EF3EC0A2-797C-4BB9-A8EF-ED51538FAA17}"/>
              </a:ext>
            </a:extLst>
          </p:cNvPr>
          <p:cNvSpPr/>
          <p:nvPr/>
        </p:nvSpPr>
        <p:spPr>
          <a:xfrm>
            <a:off x="0" y="0"/>
            <a:ext cx="12192000" cy="1106129"/>
          </a:xfrm>
          <a:prstGeom prst="rect">
            <a:avLst/>
          </a:prstGeom>
          <a:solidFill>
            <a:srgbClr val="65FF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6A6FF95B-F782-49A5-A974-A2E83A575CA5}"/>
              </a:ext>
            </a:extLst>
          </p:cNvPr>
          <p:cNvSpPr txBox="1"/>
          <p:nvPr/>
        </p:nvSpPr>
        <p:spPr>
          <a:xfrm>
            <a:off x="948812" y="553064"/>
            <a:ext cx="10294374" cy="461665"/>
          </a:xfrm>
          <a:prstGeom prst="rect">
            <a:avLst/>
          </a:prstGeom>
          <a:noFill/>
        </p:spPr>
        <p:txBody>
          <a:bodyPr wrap="square" rtlCol="0">
            <a:spAutoFit/>
          </a:bodyPr>
          <a:lstStyle/>
          <a:p>
            <a:r>
              <a:rPr lang="en-US" sz="2400" b="1" dirty="0"/>
              <a:t>Table 5-1: 8051 Special Function Register (SFR) Addresses</a:t>
            </a:r>
          </a:p>
        </p:txBody>
      </p:sp>
      <p:sp>
        <p:nvSpPr>
          <p:cNvPr id="4" name="Rectangle 3">
            <a:extLst>
              <a:ext uri="{FF2B5EF4-FFF2-40B4-BE49-F238E27FC236}">
                <a16:creationId xmlns:a16="http://schemas.microsoft.com/office/drawing/2014/main" id="{42C30EF7-9F1D-4355-8A52-B17727B462D3}"/>
              </a:ext>
            </a:extLst>
          </p:cNvPr>
          <p:cNvSpPr/>
          <p:nvPr/>
        </p:nvSpPr>
        <p:spPr>
          <a:xfrm>
            <a:off x="619432" y="1560420"/>
            <a:ext cx="10899058" cy="4987864"/>
          </a:xfrm>
          <a:prstGeom prst="rect">
            <a:avLst/>
          </a:prstGeom>
          <a:solidFill>
            <a:schemeClr val="bg1"/>
          </a:solidFill>
          <a:ln w="28575">
            <a:solidFill>
              <a:srgbClr val="007A37"/>
            </a:solidFill>
          </a:ln>
          <a:effectLst>
            <a:outerShdw blurRad="63500" sx="102000" sy="102000" algn="ctr" rotWithShape="0">
              <a:srgbClr val="007A37">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F262FEFC-4C08-498A-AB55-B7F0DFD30F86}"/>
              </a:ext>
            </a:extLst>
          </p:cNvPr>
          <p:cNvPicPr>
            <a:picLocks noChangeAspect="1"/>
          </p:cNvPicPr>
          <p:nvPr/>
        </p:nvPicPr>
        <p:blipFill rotWithShape="1">
          <a:blip r:embed="rId2">
            <a:extLst>
              <a:ext uri="{28A0092B-C50C-407E-A947-70E740481C1C}">
                <a14:useLocalDpi xmlns:a14="http://schemas.microsoft.com/office/drawing/2010/main" val="0"/>
              </a:ext>
            </a:extLst>
          </a:blip>
          <a:srcRect t="-1" b="47088"/>
          <a:stretch/>
        </p:blipFill>
        <p:spPr>
          <a:xfrm>
            <a:off x="1710227" y="1659193"/>
            <a:ext cx="8771546" cy="4807961"/>
          </a:xfrm>
          <a:prstGeom prst="rect">
            <a:avLst/>
          </a:prstGeom>
        </p:spPr>
      </p:pic>
    </p:spTree>
    <p:extLst>
      <p:ext uri="{BB962C8B-B14F-4D97-AF65-F5344CB8AC3E}">
        <p14:creationId xmlns:p14="http://schemas.microsoft.com/office/powerpoint/2010/main" val="2810732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anim calcmode="lin" valueType="num">
                                      <p:cBhvr>
                                        <p:cTn id="8" dur="500" fill="hold"/>
                                        <p:tgtEl>
                                          <p:spTgt spid="10"/>
                                        </p:tgtEl>
                                        <p:attrNameLst>
                                          <p:attrName>ppt_x</p:attrName>
                                        </p:attrNameLst>
                                      </p:cBhvr>
                                      <p:tavLst>
                                        <p:tav tm="0">
                                          <p:val>
                                            <p:strVal val="#ppt_x"/>
                                          </p:val>
                                        </p:tav>
                                        <p:tav tm="100000">
                                          <p:val>
                                            <p:strVal val="#ppt_x"/>
                                          </p:val>
                                        </p:tav>
                                      </p:tavLst>
                                    </p:anim>
                                    <p:anim calcmode="lin" valueType="num">
                                      <p:cBhvr>
                                        <p:cTn id="9" dur="5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4" presetClass="entr" presetSubtype="5"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randombar(vertical)">
                                      <p:cBhvr>
                                        <p:cTn id="14" dur="500"/>
                                        <p:tgtEl>
                                          <p:spTgt spid="5"/>
                                        </p:tgtEl>
                                      </p:cBhvr>
                                    </p:animEffect>
                                  </p:childTnLst>
                                </p:cTn>
                              </p:par>
                              <p:par>
                                <p:cTn id="15" presetID="14" presetClass="entr" presetSubtype="5"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randombar(vertical)">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7F4B246-D001-4E7D-A945-C41D4B397BBA}"/>
              </a:ext>
            </a:extLst>
          </p:cNvPr>
          <p:cNvSpPr/>
          <p:nvPr/>
        </p:nvSpPr>
        <p:spPr>
          <a:xfrm>
            <a:off x="0" y="0"/>
            <a:ext cx="12192000" cy="13716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EF3EC0A2-797C-4BB9-A8EF-ED51538FAA17}"/>
              </a:ext>
            </a:extLst>
          </p:cNvPr>
          <p:cNvSpPr/>
          <p:nvPr/>
        </p:nvSpPr>
        <p:spPr>
          <a:xfrm>
            <a:off x="0" y="0"/>
            <a:ext cx="12192000" cy="1106129"/>
          </a:xfrm>
          <a:prstGeom prst="rect">
            <a:avLst/>
          </a:prstGeom>
          <a:solidFill>
            <a:srgbClr val="65FF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6A6FF95B-F782-49A5-A974-A2E83A575CA5}"/>
              </a:ext>
            </a:extLst>
          </p:cNvPr>
          <p:cNvSpPr txBox="1"/>
          <p:nvPr/>
        </p:nvSpPr>
        <p:spPr>
          <a:xfrm>
            <a:off x="948812" y="553064"/>
            <a:ext cx="10294374" cy="461665"/>
          </a:xfrm>
          <a:prstGeom prst="rect">
            <a:avLst/>
          </a:prstGeom>
          <a:noFill/>
        </p:spPr>
        <p:txBody>
          <a:bodyPr wrap="square" rtlCol="0">
            <a:spAutoFit/>
          </a:bodyPr>
          <a:lstStyle/>
          <a:p>
            <a:r>
              <a:rPr lang="en-US" sz="2400" b="1" dirty="0"/>
              <a:t>Table 5-1: 8051 Special Function Register (SFR) Addresses</a:t>
            </a:r>
          </a:p>
        </p:txBody>
      </p:sp>
      <p:sp>
        <p:nvSpPr>
          <p:cNvPr id="4" name="Rectangle 3">
            <a:extLst>
              <a:ext uri="{FF2B5EF4-FFF2-40B4-BE49-F238E27FC236}">
                <a16:creationId xmlns:a16="http://schemas.microsoft.com/office/drawing/2014/main" id="{42C30EF7-9F1D-4355-8A52-B17727B462D3}"/>
              </a:ext>
            </a:extLst>
          </p:cNvPr>
          <p:cNvSpPr/>
          <p:nvPr/>
        </p:nvSpPr>
        <p:spPr>
          <a:xfrm>
            <a:off x="619432" y="1560420"/>
            <a:ext cx="10899058" cy="4987864"/>
          </a:xfrm>
          <a:prstGeom prst="rect">
            <a:avLst/>
          </a:prstGeom>
          <a:solidFill>
            <a:schemeClr val="bg1"/>
          </a:solidFill>
          <a:ln w="28575">
            <a:solidFill>
              <a:srgbClr val="007A37"/>
            </a:solidFill>
          </a:ln>
          <a:effectLst>
            <a:outerShdw blurRad="63500" sx="102000" sy="102000" algn="ctr" rotWithShape="0">
              <a:srgbClr val="007A37">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F262FEFC-4C08-498A-AB55-B7F0DFD30F86}"/>
              </a:ext>
            </a:extLst>
          </p:cNvPr>
          <p:cNvPicPr>
            <a:picLocks noChangeAspect="1"/>
          </p:cNvPicPr>
          <p:nvPr/>
        </p:nvPicPr>
        <p:blipFill rotWithShape="1">
          <a:blip r:embed="rId2">
            <a:extLst>
              <a:ext uri="{28A0092B-C50C-407E-A947-70E740481C1C}">
                <a14:useLocalDpi xmlns:a14="http://schemas.microsoft.com/office/drawing/2010/main" val="0"/>
              </a:ext>
            </a:extLst>
          </a:blip>
          <a:srcRect b="96382"/>
          <a:stretch/>
        </p:blipFill>
        <p:spPr>
          <a:xfrm>
            <a:off x="1548112" y="1673573"/>
            <a:ext cx="9017417" cy="337971"/>
          </a:xfrm>
          <a:prstGeom prst="rect">
            <a:avLst/>
          </a:prstGeom>
        </p:spPr>
      </p:pic>
      <p:pic>
        <p:nvPicPr>
          <p:cNvPr id="8" name="Picture 7">
            <a:extLst>
              <a:ext uri="{FF2B5EF4-FFF2-40B4-BE49-F238E27FC236}">
                <a16:creationId xmlns:a16="http://schemas.microsoft.com/office/drawing/2014/main" id="{50EF19FE-100F-4CE5-8615-570C80FA5FF1}"/>
              </a:ext>
            </a:extLst>
          </p:cNvPr>
          <p:cNvPicPr>
            <a:picLocks noChangeAspect="1"/>
          </p:cNvPicPr>
          <p:nvPr/>
        </p:nvPicPr>
        <p:blipFill rotWithShape="1">
          <a:blip r:embed="rId2">
            <a:extLst>
              <a:ext uri="{28A0092B-C50C-407E-A947-70E740481C1C}">
                <a14:useLocalDpi xmlns:a14="http://schemas.microsoft.com/office/drawing/2010/main" val="0"/>
              </a:ext>
            </a:extLst>
          </a:blip>
          <a:srcRect l="2689" t="53423" r="498"/>
          <a:stretch/>
        </p:blipFill>
        <p:spPr>
          <a:xfrm>
            <a:off x="1720293" y="2093362"/>
            <a:ext cx="8729993" cy="4350848"/>
          </a:xfrm>
          <a:prstGeom prst="rect">
            <a:avLst/>
          </a:prstGeom>
        </p:spPr>
      </p:pic>
    </p:spTree>
    <p:extLst>
      <p:ext uri="{BB962C8B-B14F-4D97-AF65-F5344CB8AC3E}">
        <p14:creationId xmlns:p14="http://schemas.microsoft.com/office/powerpoint/2010/main" val="2818887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anim calcmode="lin" valueType="num">
                                      <p:cBhvr>
                                        <p:cTn id="8" dur="500" fill="hold"/>
                                        <p:tgtEl>
                                          <p:spTgt spid="10"/>
                                        </p:tgtEl>
                                        <p:attrNameLst>
                                          <p:attrName>ppt_x</p:attrName>
                                        </p:attrNameLst>
                                      </p:cBhvr>
                                      <p:tavLst>
                                        <p:tav tm="0">
                                          <p:val>
                                            <p:strVal val="#ppt_x"/>
                                          </p:val>
                                        </p:tav>
                                        <p:tav tm="100000">
                                          <p:val>
                                            <p:strVal val="#ppt_x"/>
                                          </p:val>
                                        </p:tav>
                                      </p:tavLst>
                                    </p:anim>
                                    <p:anim calcmode="lin" valueType="num">
                                      <p:cBhvr>
                                        <p:cTn id="9" dur="5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4" presetClass="entr" presetSubtype="10"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randombar(horizontal)">
                                      <p:cBhvr>
                                        <p:cTn id="14" dur="500"/>
                                        <p:tgtEl>
                                          <p:spTgt spid="8"/>
                                        </p:tgtEl>
                                      </p:cBhvr>
                                    </p:animEffect>
                                  </p:childTnLst>
                                </p:cTn>
                              </p:par>
                              <p:par>
                                <p:cTn id="15" presetID="14" presetClass="entr" presetSubtype="1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randombar(horizontal)">
                                      <p:cBhvr>
                                        <p:cTn id="17" dur="500"/>
                                        <p:tgtEl>
                                          <p:spTgt spid="5"/>
                                        </p:tgtEl>
                                      </p:cBhvr>
                                    </p:animEffect>
                                  </p:childTnLst>
                                </p:cTn>
                              </p:par>
                              <p:par>
                                <p:cTn id="18" presetID="14" presetClass="entr" presetSubtype="10" fill="hold" grpId="0" nodeType="with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randombar(horizontal)">
                                      <p:cBhvr>
                                        <p:cTn id="2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7F4B246-D001-4E7D-A945-C41D4B397BBA}"/>
              </a:ext>
            </a:extLst>
          </p:cNvPr>
          <p:cNvSpPr/>
          <p:nvPr/>
        </p:nvSpPr>
        <p:spPr>
          <a:xfrm>
            <a:off x="0" y="0"/>
            <a:ext cx="12192000" cy="13716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EF3EC0A2-797C-4BB9-A8EF-ED51538FAA17}"/>
              </a:ext>
            </a:extLst>
          </p:cNvPr>
          <p:cNvSpPr/>
          <p:nvPr/>
        </p:nvSpPr>
        <p:spPr>
          <a:xfrm>
            <a:off x="0" y="0"/>
            <a:ext cx="12192000" cy="1106129"/>
          </a:xfrm>
          <a:prstGeom prst="rect">
            <a:avLst/>
          </a:prstGeom>
          <a:solidFill>
            <a:srgbClr val="65FF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6A6FF95B-F782-49A5-A974-A2E83A575CA5}"/>
              </a:ext>
            </a:extLst>
          </p:cNvPr>
          <p:cNvSpPr txBox="1"/>
          <p:nvPr/>
        </p:nvSpPr>
        <p:spPr>
          <a:xfrm>
            <a:off x="948812" y="553064"/>
            <a:ext cx="10294374" cy="461665"/>
          </a:xfrm>
          <a:prstGeom prst="rect">
            <a:avLst/>
          </a:prstGeom>
          <a:noFill/>
        </p:spPr>
        <p:txBody>
          <a:bodyPr wrap="square" rtlCol="0">
            <a:spAutoFit/>
          </a:bodyPr>
          <a:lstStyle/>
          <a:p>
            <a:pPr lvl="0">
              <a:defRPr/>
            </a:pPr>
            <a:r>
              <a:rPr lang="en-US" sz="2400" b="1" dirty="0">
                <a:solidFill>
                  <a:prstClr val="black"/>
                </a:solidFill>
              </a:rPr>
              <a:t>Example 5-1</a:t>
            </a:r>
            <a:endPar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A56A04F2-CDEB-443E-AED3-1D0BF2A72BA5}"/>
              </a:ext>
            </a:extLst>
          </p:cNvPr>
          <p:cNvSpPr txBox="1"/>
          <p:nvPr/>
        </p:nvSpPr>
        <p:spPr>
          <a:xfrm>
            <a:off x="948812" y="1674276"/>
            <a:ext cx="10294374" cy="830997"/>
          </a:xfrm>
          <a:prstGeom prst="rect">
            <a:avLst/>
          </a:prstGeom>
          <a:noFill/>
        </p:spPr>
        <p:txBody>
          <a:bodyPr wrap="square">
            <a:spAutoFit/>
          </a:bodyPr>
          <a:lstStyle/>
          <a:p>
            <a:r>
              <a:rPr lang="en-US" sz="2400" b="1" dirty="0"/>
              <a:t>Write code to send 55H to ports P1 and P2, using (a) their names, (b) their addresses.</a:t>
            </a:r>
          </a:p>
        </p:txBody>
      </p:sp>
      <p:sp>
        <p:nvSpPr>
          <p:cNvPr id="11" name="TextBox 10">
            <a:extLst>
              <a:ext uri="{FF2B5EF4-FFF2-40B4-BE49-F238E27FC236}">
                <a16:creationId xmlns:a16="http://schemas.microsoft.com/office/drawing/2014/main" id="{589970B7-2AE8-4CED-80FC-31F24CF2060B}"/>
              </a:ext>
            </a:extLst>
          </p:cNvPr>
          <p:cNvSpPr txBox="1"/>
          <p:nvPr/>
        </p:nvSpPr>
        <p:spPr>
          <a:xfrm>
            <a:off x="476862" y="3223071"/>
            <a:ext cx="11238271" cy="3046988"/>
          </a:xfrm>
          <a:prstGeom prst="rect">
            <a:avLst/>
          </a:prstGeom>
          <a:noFill/>
        </p:spPr>
        <p:txBody>
          <a:bodyPr wrap="square">
            <a:spAutoFit/>
          </a:bodyPr>
          <a:lstStyle/>
          <a:p>
            <a:r>
              <a:rPr lang="en-US" sz="2400" b="1" dirty="0">
                <a:solidFill>
                  <a:srgbClr val="004620"/>
                </a:solidFill>
                <a:latin typeface="Courier New" panose="02070309020205020404" pitchFamily="49" charset="0"/>
                <a:cs typeface="Courier New" panose="02070309020205020404" pitchFamily="49" charset="0"/>
              </a:rPr>
              <a:t>(a)	MOV A,#55H	;A=55H</a:t>
            </a:r>
          </a:p>
          <a:p>
            <a:r>
              <a:rPr lang="en-US" sz="2400" b="1" dirty="0">
                <a:solidFill>
                  <a:srgbClr val="004620"/>
                </a:solidFill>
                <a:latin typeface="Courier New" panose="02070309020205020404" pitchFamily="49" charset="0"/>
                <a:cs typeface="Courier New" panose="02070309020205020404" pitchFamily="49" charset="0"/>
              </a:rPr>
              <a:t>	MOV P1,A		;P1=55H</a:t>
            </a:r>
          </a:p>
          <a:p>
            <a:r>
              <a:rPr lang="en-US" sz="2400" b="1" dirty="0">
                <a:solidFill>
                  <a:srgbClr val="004620"/>
                </a:solidFill>
                <a:latin typeface="Courier New" panose="02070309020205020404" pitchFamily="49" charset="0"/>
                <a:cs typeface="Courier New" panose="02070309020205020404" pitchFamily="49" charset="0"/>
              </a:rPr>
              <a:t>	MOV P2,A		;P2=55H</a:t>
            </a:r>
          </a:p>
          <a:p>
            <a:endParaRPr lang="en-US" sz="2400" b="1" dirty="0">
              <a:solidFill>
                <a:srgbClr val="004620"/>
              </a:solidFill>
              <a:latin typeface="Courier New" panose="02070309020205020404" pitchFamily="49" charset="0"/>
              <a:cs typeface="Courier New" panose="02070309020205020404" pitchFamily="49" charset="0"/>
            </a:endParaRPr>
          </a:p>
          <a:p>
            <a:r>
              <a:rPr lang="en-US" sz="2400" b="1" dirty="0">
                <a:solidFill>
                  <a:srgbClr val="004620"/>
                </a:solidFill>
                <a:latin typeface="Courier New" panose="02070309020205020404" pitchFamily="49" charset="0"/>
                <a:cs typeface="Courier New" panose="02070309020205020404" pitchFamily="49" charset="0"/>
              </a:rPr>
              <a:t>(b)	From Table 5-1, P1 address = 90H; P2 address = A0H </a:t>
            </a:r>
          </a:p>
          <a:p>
            <a:r>
              <a:rPr lang="en-US" sz="2400" b="1" dirty="0">
                <a:solidFill>
                  <a:srgbClr val="004620"/>
                </a:solidFill>
                <a:latin typeface="Courier New" panose="02070309020205020404" pitchFamily="49" charset="0"/>
                <a:cs typeface="Courier New" panose="02070309020205020404" pitchFamily="49" charset="0"/>
              </a:rPr>
              <a:t>	MOV A,#55H		;A=55H</a:t>
            </a:r>
          </a:p>
          <a:p>
            <a:r>
              <a:rPr lang="en-US" sz="2400" b="1" dirty="0">
                <a:solidFill>
                  <a:srgbClr val="004620"/>
                </a:solidFill>
                <a:latin typeface="Courier New" panose="02070309020205020404" pitchFamily="49" charset="0"/>
                <a:cs typeface="Courier New" panose="02070309020205020404" pitchFamily="49" charset="0"/>
              </a:rPr>
              <a:t>	MOV 90H,A		;P1=55H</a:t>
            </a:r>
          </a:p>
          <a:p>
            <a:r>
              <a:rPr lang="en-US" sz="2400" b="1" dirty="0">
                <a:solidFill>
                  <a:srgbClr val="004620"/>
                </a:solidFill>
                <a:latin typeface="Courier New" panose="02070309020205020404" pitchFamily="49" charset="0"/>
                <a:cs typeface="Courier New" panose="02070309020205020404" pitchFamily="49" charset="0"/>
              </a:rPr>
              <a:t>	MOV 0A0H,A		;P2=55H</a:t>
            </a:r>
          </a:p>
        </p:txBody>
      </p:sp>
      <p:sp>
        <p:nvSpPr>
          <p:cNvPr id="12" name="TextBox 11">
            <a:extLst>
              <a:ext uri="{FF2B5EF4-FFF2-40B4-BE49-F238E27FC236}">
                <a16:creationId xmlns:a16="http://schemas.microsoft.com/office/drawing/2014/main" id="{0BD49A13-274A-4D19-9B3F-75215B817F53}"/>
              </a:ext>
            </a:extLst>
          </p:cNvPr>
          <p:cNvSpPr txBox="1"/>
          <p:nvPr/>
        </p:nvSpPr>
        <p:spPr>
          <a:xfrm>
            <a:off x="-2" y="2593481"/>
            <a:ext cx="12192000" cy="461665"/>
          </a:xfrm>
          <a:prstGeom prst="rect">
            <a:avLst/>
          </a:prstGeom>
          <a:noFill/>
        </p:spPr>
        <p:txBody>
          <a:bodyPr wrap="square">
            <a:spAutoFit/>
          </a:bodyPr>
          <a:lstStyle/>
          <a:p>
            <a:pPr algn="ctr"/>
            <a:r>
              <a:rPr lang="en-US" sz="2400" b="1" dirty="0">
                <a:solidFill>
                  <a:srgbClr val="004620"/>
                </a:solidFill>
              </a:rPr>
              <a:t>Solution:</a:t>
            </a:r>
          </a:p>
        </p:txBody>
      </p:sp>
    </p:spTree>
    <p:extLst>
      <p:ext uri="{BB962C8B-B14F-4D97-AF65-F5344CB8AC3E}">
        <p14:creationId xmlns:p14="http://schemas.microsoft.com/office/powerpoint/2010/main" val="673224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anim calcmode="lin" valueType="num">
                                      <p:cBhvr>
                                        <p:cTn id="8" dur="500" fill="hold"/>
                                        <p:tgtEl>
                                          <p:spTgt spid="10"/>
                                        </p:tgtEl>
                                        <p:attrNameLst>
                                          <p:attrName>ppt_x</p:attrName>
                                        </p:attrNameLst>
                                      </p:cBhvr>
                                      <p:tavLst>
                                        <p:tav tm="0">
                                          <p:val>
                                            <p:strVal val="#ppt_x"/>
                                          </p:val>
                                        </p:tav>
                                        <p:tav tm="100000">
                                          <p:val>
                                            <p:strVal val="#ppt_x"/>
                                          </p:val>
                                        </p:tav>
                                      </p:tavLst>
                                    </p:anim>
                                    <p:anim calcmode="lin" valueType="num">
                                      <p:cBhvr>
                                        <p:cTn id="9" dur="5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wipe(down)">
                                      <p:cBhvr>
                                        <p:cTn id="14" dur="500"/>
                                        <p:tgtEl>
                                          <p:spTgt spid="8"/>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wipe(left)">
                                      <p:cBhvr>
                                        <p:cTn id="19" dur="500"/>
                                        <p:tgtEl>
                                          <p:spTgt spid="12"/>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1" fill="hold" grpId="0" nodeType="click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wipe(up)">
                                      <p:cBhvr>
                                        <p:cTn id="2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8" grpId="0"/>
      <p:bldP spid="11" grpId="0"/>
      <p:bldP spid="1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7F4B246-D001-4E7D-A945-C41D4B397BBA}"/>
              </a:ext>
            </a:extLst>
          </p:cNvPr>
          <p:cNvSpPr/>
          <p:nvPr/>
        </p:nvSpPr>
        <p:spPr>
          <a:xfrm>
            <a:off x="0" y="0"/>
            <a:ext cx="12192000" cy="13716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EF3EC0A2-797C-4BB9-A8EF-ED51538FAA17}"/>
              </a:ext>
            </a:extLst>
          </p:cNvPr>
          <p:cNvSpPr/>
          <p:nvPr/>
        </p:nvSpPr>
        <p:spPr>
          <a:xfrm>
            <a:off x="0" y="0"/>
            <a:ext cx="12192000" cy="1106129"/>
          </a:xfrm>
          <a:prstGeom prst="rect">
            <a:avLst/>
          </a:prstGeom>
          <a:solidFill>
            <a:srgbClr val="65FF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6A6FF95B-F782-49A5-A974-A2E83A575CA5}"/>
              </a:ext>
            </a:extLst>
          </p:cNvPr>
          <p:cNvSpPr txBox="1"/>
          <p:nvPr/>
        </p:nvSpPr>
        <p:spPr>
          <a:xfrm>
            <a:off x="948812" y="553064"/>
            <a:ext cx="10294374" cy="461665"/>
          </a:xfrm>
          <a:prstGeom prst="rect">
            <a:avLst/>
          </a:prstGeom>
          <a:noFill/>
        </p:spPr>
        <p:txBody>
          <a:bodyPr wrap="square" rtlCol="0">
            <a:spAutoFit/>
          </a:bodyPr>
          <a:lstStyle/>
          <a:p>
            <a:pPr lvl="0">
              <a:defRPr/>
            </a:pPr>
            <a:r>
              <a:rPr lang="en-US" sz="2400" b="1" dirty="0">
                <a:solidFill>
                  <a:prstClr val="black"/>
                </a:solidFill>
              </a:rPr>
              <a:t>Example 5-2</a:t>
            </a:r>
            <a:endPar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A56A04F2-CDEB-443E-AED3-1D0BF2A72BA5}"/>
              </a:ext>
            </a:extLst>
          </p:cNvPr>
          <p:cNvSpPr txBox="1"/>
          <p:nvPr/>
        </p:nvSpPr>
        <p:spPr>
          <a:xfrm>
            <a:off x="948812" y="1674276"/>
            <a:ext cx="10294374" cy="830997"/>
          </a:xfrm>
          <a:prstGeom prst="rect">
            <a:avLst/>
          </a:prstGeom>
          <a:noFill/>
        </p:spPr>
        <p:txBody>
          <a:bodyPr wrap="square">
            <a:spAutoFit/>
          </a:bodyPr>
          <a:lstStyle/>
          <a:p>
            <a:r>
              <a:rPr lang="en-US" sz="2400" b="1" dirty="0"/>
              <a:t>Show the code to push R5, R6, and A onto the stack and then pop them back them into R2, R3, and B, where register B = register A, R2 = R6, and R3 = R5.</a:t>
            </a:r>
          </a:p>
        </p:txBody>
      </p:sp>
      <p:sp>
        <p:nvSpPr>
          <p:cNvPr id="11" name="TextBox 10">
            <a:extLst>
              <a:ext uri="{FF2B5EF4-FFF2-40B4-BE49-F238E27FC236}">
                <a16:creationId xmlns:a16="http://schemas.microsoft.com/office/drawing/2014/main" id="{589970B7-2AE8-4CED-80FC-31F24CF2060B}"/>
              </a:ext>
            </a:extLst>
          </p:cNvPr>
          <p:cNvSpPr txBox="1"/>
          <p:nvPr/>
        </p:nvSpPr>
        <p:spPr>
          <a:xfrm>
            <a:off x="476862" y="3223071"/>
            <a:ext cx="11238271" cy="3416320"/>
          </a:xfrm>
          <a:prstGeom prst="rect">
            <a:avLst/>
          </a:prstGeom>
          <a:noFill/>
        </p:spPr>
        <p:txBody>
          <a:bodyPr wrap="square">
            <a:spAutoFit/>
          </a:bodyPr>
          <a:lstStyle/>
          <a:p>
            <a:r>
              <a:rPr lang="en-US" sz="2400" b="1" dirty="0">
                <a:solidFill>
                  <a:srgbClr val="004620"/>
                </a:solidFill>
                <a:latin typeface="Courier New" panose="02070309020205020404" pitchFamily="49" charset="0"/>
                <a:cs typeface="Courier New" panose="02070309020205020404" pitchFamily="49" charset="0"/>
              </a:rPr>
              <a:t>	PUSH	05		;push R5 onto stack</a:t>
            </a:r>
          </a:p>
          <a:p>
            <a:r>
              <a:rPr lang="en-US" sz="2400" b="1" dirty="0">
                <a:solidFill>
                  <a:srgbClr val="004620"/>
                </a:solidFill>
                <a:latin typeface="Courier New" panose="02070309020205020404" pitchFamily="49" charset="0"/>
                <a:cs typeface="Courier New" panose="02070309020205020404" pitchFamily="49" charset="0"/>
              </a:rPr>
              <a:t>	PUSH	06		;push R6 onto stack</a:t>
            </a:r>
          </a:p>
          <a:p>
            <a:r>
              <a:rPr lang="en-US" sz="2400" b="1" dirty="0">
                <a:solidFill>
                  <a:srgbClr val="004620"/>
                </a:solidFill>
                <a:latin typeface="Courier New" panose="02070309020205020404" pitchFamily="49" charset="0"/>
                <a:cs typeface="Courier New" panose="02070309020205020404" pitchFamily="49" charset="0"/>
              </a:rPr>
              <a:t>	PUSH	0E0H		;push register A onto stack</a:t>
            </a:r>
          </a:p>
          <a:p>
            <a:r>
              <a:rPr lang="en-US" sz="2400" b="1" dirty="0">
                <a:solidFill>
                  <a:srgbClr val="004620"/>
                </a:solidFill>
                <a:latin typeface="Courier New" panose="02070309020205020404" pitchFamily="49" charset="0"/>
                <a:cs typeface="Courier New" panose="02070309020205020404" pitchFamily="49" charset="0"/>
              </a:rPr>
              <a:t>	POP	0F0H		;pop top of stack into register B</a:t>
            </a:r>
          </a:p>
          <a:p>
            <a:r>
              <a:rPr lang="en-US" sz="2400" b="1" dirty="0">
                <a:solidFill>
                  <a:srgbClr val="004620"/>
                </a:solidFill>
                <a:latin typeface="Courier New" panose="02070309020205020404" pitchFamily="49" charset="0"/>
                <a:cs typeface="Courier New" panose="02070309020205020404" pitchFamily="49" charset="0"/>
              </a:rPr>
              <a:t>				;now register B = register A</a:t>
            </a:r>
          </a:p>
          <a:p>
            <a:r>
              <a:rPr lang="en-US" sz="2400" b="1" dirty="0">
                <a:solidFill>
                  <a:srgbClr val="004620"/>
                </a:solidFill>
                <a:latin typeface="Courier New" panose="02070309020205020404" pitchFamily="49" charset="0"/>
                <a:cs typeface="Courier New" panose="02070309020205020404" pitchFamily="49" charset="0"/>
              </a:rPr>
              <a:t>	POP 	02		;pop top of stack into R2</a:t>
            </a:r>
          </a:p>
          <a:p>
            <a:r>
              <a:rPr lang="en-US" sz="2400" b="1" dirty="0">
                <a:solidFill>
                  <a:srgbClr val="004620"/>
                </a:solidFill>
                <a:latin typeface="Courier New" panose="02070309020205020404" pitchFamily="49" charset="0"/>
                <a:cs typeface="Courier New" panose="02070309020205020404" pitchFamily="49" charset="0"/>
              </a:rPr>
              <a:t>				;now R2 = R6</a:t>
            </a:r>
          </a:p>
          <a:p>
            <a:r>
              <a:rPr lang="en-US" sz="2400" b="1" dirty="0">
                <a:solidFill>
                  <a:srgbClr val="004620"/>
                </a:solidFill>
                <a:latin typeface="Courier New" panose="02070309020205020404" pitchFamily="49" charset="0"/>
                <a:cs typeface="Courier New" panose="02070309020205020404" pitchFamily="49" charset="0"/>
              </a:rPr>
              <a:t>	POP 	03		;pop top of stack into R3</a:t>
            </a:r>
          </a:p>
          <a:p>
            <a:r>
              <a:rPr lang="en-US" sz="2400" b="1" dirty="0">
                <a:solidFill>
                  <a:srgbClr val="004620"/>
                </a:solidFill>
                <a:latin typeface="Courier New" panose="02070309020205020404" pitchFamily="49" charset="0"/>
                <a:cs typeface="Courier New" panose="02070309020205020404" pitchFamily="49" charset="0"/>
              </a:rPr>
              <a:t>				;now R3 = R5		</a:t>
            </a:r>
          </a:p>
        </p:txBody>
      </p:sp>
      <p:sp>
        <p:nvSpPr>
          <p:cNvPr id="12" name="TextBox 11">
            <a:extLst>
              <a:ext uri="{FF2B5EF4-FFF2-40B4-BE49-F238E27FC236}">
                <a16:creationId xmlns:a16="http://schemas.microsoft.com/office/drawing/2014/main" id="{0BD49A13-274A-4D19-9B3F-75215B817F53}"/>
              </a:ext>
            </a:extLst>
          </p:cNvPr>
          <p:cNvSpPr txBox="1"/>
          <p:nvPr/>
        </p:nvSpPr>
        <p:spPr>
          <a:xfrm>
            <a:off x="-2" y="2593481"/>
            <a:ext cx="12192000" cy="461665"/>
          </a:xfrm>
          <a:prstGeom prst="rect">
            <a:avLst/>
          </a:prstGeom>
          <a:noFill/>
        </p:spPr>
        <p:txBody>
          <a:bodyPr wrap="square">
            <a:spAutoFit/>
          </a:bodyPr>
          <a:lstStyle/>
          <a:p>
            <a:pPr algn="ctr"/>
            <a:r>
              <a:rPr lang="en-US" sz="2400" b="1" dirty="0">
                <a:solidFill>
                  <a:srgbClr val="004620"/>
                </a:solidFill>
              </a:rPr>
              <a:t>Solution:</a:t>
            </a:r>
          </a:p>
        </p:txBody>
      </p:sp>
    </p:spTree>
    <p:extLst>
      <p:ext uri="{BB962C8B-B14F-4D97-AF65-F5344CB8AC3E}">
        <p14:creationId xmlns:p14="http://schemas.microsoft.com/office/powerpoint/2010/main" val="3575764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anim calcmode="lin" valueType="num">
                                      <p:cBhvr>
                                        <p:cTn id="8" dur="500" fill="hold"/>
                                        <p:tgtEl>
                                          <p:spTgt spid="10"/>
                                        </p:tgtEl>
                                        <p:attrNameLst>
                                          <p:attrName>ppt_x</p:attrName>
                                        </p:attrNameLst>
                                      </p:cBhvr>
                                      <p:tavLst>
                                        <p:tav tm="0">
                                          <p:val>
                                            <p:strVal val="#ppt_x"/>
                                          </p:val>
                                        </p:tav>
                                        <p:tav tm="100000">
                                          <p:val>
                                            <p:strVal val="#ppt_x"/>
                                          </p:val>
                                        </p:tav>
                                      </p:tavLst>
                                    </p:anim>
                                    <p:anim calcmode="lin" valueType="num">
                                      <p:cBhvr>
                                        <p:cTn id="9" dur="5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wipe(down)">
                                      <p:cBhvr>
                                        <p:cTn id="14" dur="500"/>
                                        <p:tgtEl>
                                          <p:spTgt spid="8"/>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wipe(left)">
                                      <p:cBhvr>
                                        <p:cTn id="19" dur="500"/>
                                        <p:tgtEl>
                                          <p:spTgt spid="12"/>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grpId="0" nodeType="click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wipe(down)">
                                      <p:cBhvr>
                                        <p:cTn id="2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8" grpId="0"/>
      <p:bldP spid="11" grpId="0"/>
      <p:bldP spid="1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7F4B246-D001-4E7D-A945-C41D4B397BBA}"/>
              </a:ext>
            </a:extLst>
          </p:cNvPr>
          <p:cNvSpPr/>
          <p:nvPr/>
        </p:nvSpPr>
        <p:spPr>
          <a:xfrm>
            <a:off x="0" y="0"/>
            <a:ext cx="12192000" cy="13716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EF3EC0A2-797C-4BB9-A8EF-ED51538FAA17}"/>
              </a:ext>
            </a:extLst>
          </p:cNvPr>
          <p:cNvSpPr/>
          <p:nvPr/>
        </p:nvSpPr>
        <p:spPr>
          <a:xfrm>
            <a:off x="0" y="0"/>
            <a:ext cx="12192000" cy="1106129"/>
          </a:xfrm>
          <a:prstGeom prst="rect">
            <a:avLst/>
          </a:prstGeom>
          <a:solidFill>
            <a:srgbClr val="65FF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6A6FF95B-F782-49A5-A974-A2E83A575CA5}"/>
              </a:ext>
            </a:extLst>
          </p:cNvPr>
          <p:cNvSpPr txBox="1"/>
          <p:nvPr/>
        </p:nvSpPr>
        <p:spPr>
          <a:xfrm>
            <a:off x="948812" y="553064"/>
            <a:ext cx="10294374" cy="461665"/>
          </a:xfrm>
          <a:prstGeom prst="rect">
            <a:avLst/>
          </a:prstGeom>
          <a:noFill/>
        </p:spPr>
        <p:txBody>
          <a:bodyPr wrap="square" rtlCol="0">
            <a:spAutoFit/>
          </a:bodyPr>
          <a:lstStyle/>
          <a:p>
            <a:pPr lvl="0">
              <a:defRPr/>
            </a:pPr>
            <a:r>
              <a:rPr lang="en-US" sz="2400" b="1" dirty="0">
                <a:solidFill>
                  <a:prstClr val="black"/>
                </a:solidFill>
              </a:rPr>
              <a:t>Example 5-3</a:t>
            </a:r>
            <a:endPar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A56A04F2-CDEB-443E-AED3-1D0BF2A72BA5}"/>
              </a:ext>
            </a:extLst>
          </p:cNvPr>
          <p:cNvSpPr txBox="1"/>
          <p:nvPr/>
        </p:nvSpPr>
        <p:spPr>
          <a:xfrm>
            <a:off x="948810" y="1493855"/>
            <a:ext cx="10294374" cy="1015663"/>
          </a:xfrm>
          <a:prstGeom prst="rect">
            <a:avLst/>
          </a:prstGeom>
          <a:noFill/>
        </p:spPr>
        <p:txBody>
          <a:bodyPr wrap="square">
            <a:spAutoFit/>
          </a:bodyPr>
          <a:lstStyle/>
          <a:p>
            <a:r>
              <a:rPr lang="en-US" sz="2000" b="1" dirty="0"/>
              <a:t>Write a program to copy the value 55H into RAM memory locations 40H to 45H using </a:t>
            </a:r>
          </a:p>
          <a:p>
            <a:r>
              <a:rPr lang="en-US" sz="2000" b="1" dirty="0"/>
              <a:t>(a) direct addressing mode,  	(b) register indirect addressing mode without a loop, and </a:t>
            </a:r>
          </a:p>
          <a:p>
            <a:r>
              <a:rPr lang="en-US" sz="2000" b="1" dirty="0"/>
              <a:t>(c) with a loop.</a:t>
            </a:r>
          </a:p>
        </p:txBody>
      </p:sp>
      <p:sp>
        <p:nvSpPr>
          <p:cNvPr id="11" name="TextBox 10">
            <a:extLst>
              <a:ext uri="{FF2B5EF4-FFF2-40B4-BE49-F238E27FC236}">
                <a16:creationId xmlns:a16="http://schemas.microsoft.com/office/drawing/2014/main" id="{589970B7-2AE8-4CED-80FC-31F24CF2060B}"/>
              </a:ext>
            </a:extLst>
          </p:cNvPr>
          <p:cNvSpPr txBox="1"/>
          <p:nvPr/>
        </p:nvSpPr>
        <p:spPr>
          <a:xfrm>
            <a:off x="476861" y="3429000"/>
            <a:ext cx="11238271" cy="2677656"/>
          </a:xfrm>
          <a:prstGeom prst="rect">
            <a:avLst/>
          </a:prstGeom>
          <a:noFill/>
        </p:spPr>
        <p:txBody>
          <a:bodyPr wrap="square">
            <a:spAutoFit/>
          </a:bodyPr>
          <a:lstStyle/>
          <a:p>
            <a:r>
              <a:rPr lang="en-US" sz="2400" b="1" dirty="0">
                <a:solidFill>
                  <a:srgbClr val="004620"/>
                </a:solidFill>
                <a:latin typeface="Courier New" panose="02070309020205020404" pitchFamily="49" charset="0"/>
                <a:cs typeface="Courier New" panose="02070309020205020404" pitchFamily="49" charset="0"/>
              </a:rPr>
              <a:t>(a)</a:t>
            </a:r>
          </a:p>
          <a:p>
            <a:r>
              <a:rPr lang="en-US" sz="2400" b="1" dirty="0">
                <a:solidFill>
                  <a:srgbClr val="004620"/>
                </a:solidFill>
                <a:latin typeface="Courier New" panose="02070309020205020404" pitchFamily="49" charset="0"/>
                <a:cs typeface="Courier New" panose="02070309020205020404" pitchFamily="49" charset="0"/>
              </a:rPr>
              <a:t>	MOV A,#55H	;load A with value 55H</a:t>
            </a:r>
          </a:p>
          <a:p>
            <a:r>
              <a:rPr lang="en-US" sz="2400" b="1" dirty="0">
                <a:solidFill>
                  <a:srgbClr val="004620"/>
                </a:solidFill>
                <a:latin typeface="Courier New" panose="02070309020205020404" pitchFamily="49" charset="0"/>
                <a:cs typeface="Courier New" panose="02070309020205020404" pitchFamily="49" charset="0"/>
              </a:rPr>
              <a:t>	MOV 40H,A		;copy A to RAM location 40H</a:t>
            </a:r>
          </a:p>
          <a:p>
            <a:r>
              <a:rPr lang="en-US" sz="2400" b="1" dirty="0">
                <a:solidFill>
                  <a:srgbClr val="004620"/>
                </a:solidFill>
                <a:latin typeface="Courier New" panose="02070309020205020404" pitchFamily="49" charset="0"/>
                <a:cs typeface="Courier New" panose="02070309020205020404" pitchFamily="49" charset="0"/>
              </a:rPr>
              <a:t>	MOV 41H,A		;copy A to RAM location 41H</a:t>
            </a:r>
          </a:p>
          <a:p>
            <a:r>
              <a:rPr lang="en-US" sz="2400" b="1" dirty="0">
                <a:solidFill>
                  <a:srgbClr val="004620"/>
                </a:solidFill>
                <a:latin typeface="Courier New" panose="02070309020205020404" pitchFamily="49" charset="0"/>
                <a:cs typeface="Courier New" panose="02070309020205020404" pitchFamily="49" charset="0"/>
              </a:rPr>
              <a:t>	MOV 42H,A		;copy A to RAM location 42H</a:t>
            </a:r>
          </a:p>
          <a:p>
            <a:r>
              <a:rPr lang="en-US" sz="2400" b="1" dirty="0">
                <a:solidFill>
                  <a:srgbClr val="004620"/>
                </a:solidFill>
                <a:latin typeface="Courier New" panose="02070309020205020404" pitchFamily="49" charset="0"/>
                <a:cs typeface="Courier New" panose="02070309020205020404" pitchFamily="49" charset="0"/>
              </a:rPr>
              <a:t>	MOV 43H,A		;copy A to RAM location 43H</a:t>
            </a:r>
          </a:p>
          <a:p>
            <a:r>
              <a:rPr lang="en-US" sz="2400" b="1" dirty="0">
                <a:solidFill>
                  <a:srgbClr val="004620"/>
                </a:solidFill>
                <a:latin typeface="Courier New" panose="02070309020205020404" pitchFamily="49" charset="0"/>
                <a:cs typeface="Courier New" panose="02070309020205020404" pitchFamily="49" charset="0"/>
              </a:rPr>
              <a:t>	MOV 44H,A		;copy A to RAM location 44H</a:t>
            </a:r>
          </a:p>
        </p:txBody>
      </p:sp>
      <p:sp>
        <p:nvSpPr>
          <p:cNvPr id="12" name="TextBox 11">
            <a:extLst>
              <a:ext uri="{FF2B5EF4-FFF2-40B4-BE49-F238E27FC236}">
                <a16:creationId xmlns:a16="http://schemas.microsoft.com/office/drawing/2014/main" id="{0BD49A13-274A-4D19-9B3F-75215B817F53}"/>
              </a:ext>
            </a:extLst>
          </p:cNvPr>
          <p:cNvSpPr txBox="1"/>
          <p:nvPr/>
        </p:nvSpPr>
        <p:spPr>
          <a:xfrm>
            <a:off x="0" y="2592917"/>
            <a:ext cx="12192000" cy="461665"/>
          </a:xfrm>
          <a:prstGeom prst="rect">
            <a:avLst/>
          </a:prstGeom>
          <a:noFill/>
        </p:spPr>
        <p:txBody>
          <a:bodyPr wrap="square">
            <a:spAutoFit/>
          </a:bodyPr>
          <a:lstStyle/>
          <a:p>
            <a:pPr algn="ctr"/>
            <a:r>
              <a:rPr lang="en-US" sz="2400" b="1" dirty="0">
                <a:solidFill>
                  <a:srgbClr val="004620"/>
                </a:solidFill>
              </a:rPr>
              <a:t>Solution:</a:t>
            </a:r>
          </a:p>
        </p:txBody>
      </p:sp>
    </p:spTree>
    <p:extLst>
      <p:ext uri="{BB962C8B-B14F-4D97-AF65-F5344CB8AC3E}">
        <p14:creationId xmlns:p14="http://schemas.microsoft.com/office/powerpoint/2010/main" val="2334904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anim calcmode="lin" valueType="num">
                                      <p:cBhvr>
                                        <p:cTn id="8" dur="500" fill="hold"/>
                                        <p:tgtEl>
                                          <p:spTgt spid="10"/>
                                        </p:tgtEl>
                                        <p:attrNameLst>
                                          <p:attrName>ppt_x</p:attrName>
                                        </p:attrNameLst>
                                      </p:cBhvr>
                                      <p:tavLst>
                                        <p:tav tm="0">
                                          <p:val>
                                            <p:strVal val="#ppt_x"/>
                                          </p:val>
                                        </p:tav>
                                        <p:tav tm="100000">
                                          <p:val>
                                            <p:strVal val="#ppt_x"/>
                                          </p:val>
                                        </p:tav>
                                      </p:tavLst>
                                    </p:anim>
                                    <p:anim calcmode="lin" valueType="num">
                                      <p:cBhvr>
                                        <p:cTn id="9" dur="5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wipe(down)">
                                      <p:cBhvr>
                                        <p:cTn id="14" dur="500"/>
                                        <p:tgtEl>
                                          <p:spTgt spid="8"/>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wipe(left)">
                                      <p:cBhvr>
                                        <p:cTn id="19" dur="500"/>
                                        <p:tgtEl>
                                          <p:spTgt spid="12"/>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2" fill="hold" grpId="0" nodeType="click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wipe(right)">
                                      <p:cBhvr>
                                        <p:cTn id="2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8" grpId="0"/>
      <p:bldP spid="11" grpId="0"/>
      <p:bldP spid="12"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1224</TotalTime>
  <Words>4767</Words>
  <Application>Microsoft Office PowerPoint</Application>
  <PresentationFormat>Widescreen</PresentationFormat>
  <Paragraphs>409</Paragraphs>
  <Slides>45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45</vt:i4>
      </vt:variant>
    </vt:vector>
  </HeadingPairs>
  <TitlesOfParts>
    <vt:vector size="50" baseType="lpstr">
      <vt:lpstr>Arial</vt:lpstr>
      <vt:lpstr>Calibri</vt:lpstr>
      <vt:lpstr>Calibri Light</vt:lpstr>
      <vt:lpstr>Courier New</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Nassim</dc:creator>
  <cp:lastModifiedBy>Nassim</cp:lastModifiedBy>
  <cp:revision>167</cp:revision>
  <dcterms:created xsi:type="dcterms:W3CDTF">2021-12-24T07:30:16Z</dcterms:created>
  <dcterms:modified xsi:type="dcterms:W3CDTF">2021-12-29T17:31:03Z</dcterms:modified>
</cp:coreProperties>
</file>